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65" autoAdjust="0"/>
    <p:restoredTop sz="96187" autoAdjust="0"/>
  </p:normalViewPr>
  <p:slideViewPr>
    <p:cSldViewPr>
      <p:cViewPr varScale="1">
        <p:scale>
          <a:sx n="79" d="100"/>
          <a:sy n="79" d="100"/>
        </p:scale>
        <p:origin x="-876" y="-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9000D-CFEF-4884-A556-5B4988B25022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47180F-E96A-4E69-BACC-6FE0DB21E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62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47180F-E96A-4E69-BACC-6FE0DB21E1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39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CCE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115300" y="195326"/>
            <a:ext cx="762000" cy="231775"/>
          </a:xfrm>
          <a:custGeom>
            <a:avLst/>
            <a:gdLst/>
            <a:ahLst/>
            <a:cxnLst/>
            <a:rect l="l" t="t" r="r" b="b"/>
            <a:pathLst>
              <a:path w="762000" h="231775">
                <a:moveTo>
                  <a:pt x="0" y="231775"/>
                </a:moveTo>
                <a:lnTo>
                  <a:pt x="762000" y="231775"/>
                </a:lnTo>
                <a:lnTo>
                  <a:pt x="762000" y="0"/>
                </a:lnTo>
                <a:lnTo>
                  <a:pt x="0" y="0"/>
                </a:lnTo>
                <a:lnTo>
                  <a:pt x="0" y="23177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8115300" y="195326"/>
            <a:ext cx="762000" cy="231775"/>
          </a:xfrm>
          <a:custGeom>
            <a:avLst/>
            <a:gdLst/>
            <a:ahLst/>
            <a:cxnLst/>
            <a:rect l="l" t="t" r="r" b="b"/>
            <a:pathLst>
              <a:path w="762000" h="231775">
                <a:moveTo>
                  <a:pt x="0" y="231775"/>
                </a:moveTo>
                <a:lnTo>
                  <a:pt x="762000" y="231775"/>
                </a:lnTo>
                <a:lnTo>
                  <a:pt x="762000" y="0"/>
                </a:lnTo>
                <a:lnTo>
                  <a:pt x="0" y="0"/>
                </a:lnTo>
                <a:lnTo>
                  <a:pt x="0" y="231775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CCE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65275" y="499618"/>
            <a:ext cx="6000115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53475" y="6474789"/>
            <a:ext cx="248920" cy="224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1.xml"/><Relationship Id="rId3" Type="http://schemas.openxmlformats.org/officeDocument/2006/relationships/hyperlink" Target="https://www.gutsense.org/colonoscopy/side-effects-of-colonoscopy.html" TargetMode="External"/><Relationship Id="rId7" Type="http://schemas.openxmlformats.org/officeDocument/2006/relationships/slide" Target="slide5.xml"/><Relationship Id="rId12" Type="http://schemas.openxmlformats.org/officeDocument/2006/relationships/slide" Target="slide10.xml"/><Relationship Id="rId2" Type="http://schemas.openxmlformats.org/officeDocument/2006/relationships/hyperlink" Target="http://www.coloncancer.lv/" TargetMode="External"/><Relationship Id="rId16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slide" Target="slide9.xml"/><Relationship Id="rId5" Type="http://schemas.openxmlformats.org/officeDocument/2006/relationships/slide" Target="slide3.xml"/><Relationship Id="rId15" Type="http://schemas.openxmlformats.org/officeDocument/2006/relationships/slide" Target="slide13.xml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slide" Target="slide7.xml"/><Relationship Id="rId14" Type="http://schemas.openxmlformats.org/officeDocument/2006/relationships/slide" Target="slide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hyperlink" Target="http://www.coloncancer.lv/" TargetMode="Externa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.jpg"/><Relationship Id="rId5" Type="http://schemas.openxmlformats.org/officeDocument/2006/relationships/image" Target="../media/image3.jp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://www.coloncancer.lv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g"/><Relationship Id="rId5" Type="http://schemas.openxmlformats.org/officeDocument/2006/relationships/image" Target="../media/image3.jp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orldwide.espacenet.com/publicationDetails/originalDocument;jsessionid=D18AD98DE785E6B61849B543B2F033C4.espacenet_levelx_prod_3?CC=EA&amp;NR=002954B1&amp;KC=B1&amp;FT=D&amp;ND=&amp;date=20021226&amp;DB=&amp;locale=en_EP" TargetMode="External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8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27.png"/><Relationship Id="rId11" Type="http://schemas.openxmlformats.org/officeDocument/2006/relationships/hyperlink" Target="http://www.coloncancer.lv/" TargetMode="External"/><Relationship Id="rId5" Type="http://schemas.openxmlformats.org/officeDocument/2006/relationships/image" Target="../media/image26.jpg"/><Relationship Id="rId10" Type="http://schemas.openxmlformats.org/officeDocument/2006/relationships/image" Target="../media/image2.jpg"/><Relationship Id="rId4" Type="http://schemas.openxmlformats.org/officeDocument/2006/relationships/image" Target="../media/image25.png"/><Relationship Id="rId9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coloncancer.lv/" TargetMode="External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cbi.nlm.nih.gov/pmc/articles/PMC2657972" TargetMode="External"/><Relationship Id="rId13" Type="http://schemas.openxmlformats.org/officeDocument/2006/relationships/image" Target="../media/image3.jpg"/><Relationship Id="rId3" Type="http://schemas.openxmlformats.org/officeDocument/2006/relationships/hyperlink" Target="https://www.ncbi.nlm.nih.gov/pmc/articles/PMC4695561/" TargetMode="External"/><Relationship Id="rId7" Type="http://schemas.openxmlformats.org/officeDocument/2006/relationships/hyperlink" Target="http://forum.surgeryzone.net/viewtopic.php?f=58&amp;amp;p=237425" TargetMode="External"/><Relationship Id="rId12" Type="http://schemas.openxmlformats.org/officeDocument/2006/relationships/hyperlink" Target="http://www.ncbi.nlm.nih.gov/pmc/articles/PMC3558566/" TargetMode="External"/><Relationship Id="rId2" Type="http://schemas.openxmlformats.org/officeDocument/2006/relationships/hyperlink" Target="https://www.gutsense.org/colonoscopy/side-effects-of-colonoscopy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biomedcentral.com/1472-6920/13/5" TargetMode="External"/><Relationship Id="rId11" Type="http://schemas.openxmlformats.org/officeDocument/2006/relationships/hyperlink" Target="http://www.ncbi.nlm.nih.gov/pmc/articles/PMC517648/" TargetMode="External"/><Relationship Id="rId5" Type="http://schemas.openxmlformats.org/officeDocument/2006/relationships/hyperlink" Target="http://www.eurekalert.org/pub_releases/2009-03/haog-gcp032309.php" TargetMode="External"/><Relationship Id="rId15" Type="http://schemas.openxmlformats.org/officeDocument/2006/relationships/hyperlink" Target="http://www.coloncancer.lv/" TargetMode="External"/><Relationship Id="rId10" Type="http://schemas.openxmlformats.org/officeDocument/2006/relationships/hyperlink" Target="http://www.gastroendonews.com/ViewArticle.aspx?d_id=187&amp;amp;a_id=7878" TargetMode="External"/><Relationship Id="rId4" Type="http://schemas.openxmlformats.org/officeDocument/2006/relationships/hyperlink" Target="http://annals.org/article.aspx?articleid=731108" TargetMode="External"/><Relationship Id="rId9" Type="http://schemas.openxmlformats.org/officeDocument/2006/relationships/hyperlink" Target="http://www.ncbi.nlm.nih.gov/pubmed/22187070" TargetMode="External"/><Relationship Id="rId1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orldwide.espacenet.com/publicationDetails/originalDocument?FT=D&amp;amp;date=20070508&amp;amp;DB=EPODOc&amp;amp;locale=en_EP&amp;amp;CC=CN" TargetMode="External"/><Relationship Id="rId13" Type="http://schemas.openxmlformats.org/officeDocument/2006/relationships/hyperlink" Target="http://www.coloncancer.lv/" TargetMode="External"/><Relationship Id="rId3" Type="http://schemas.openxmlformats.org/officeDocument/2006/relationships/hyperlink" Target="http://worldwide.espacenet.com/publicationDetails/originalDocument;jsessionid=D18AD98DE785E6B61849B543B2F033C4.espacenet_levelx_prod_3?CC=EA&amp;NR=002954B1&amp;KC=B1&amp;FT=D&amp;ND=&amp;date=20021226&amp;DB=&amp;locale=en_EP" TargetMode="External"/><Relationship Id="rId7" Type="http://schemas.openxmlformats.org/officeDocument/2006/relationships/hyperlink" Target="http://worldwide.espacenet.com/publicationDetails/originalDocument?FT=D&amp;amp;date=20080116&amp;amp;DB=EPODOc&amp;amp;locale=en_EP&amp;amp;CC=CN" TargetMode="External"/><Relationship Id="rId12" Type="http://schemas.openxmlformats.org/officeDocument/2006/relationships/hyperlink" Target="https://owndoc.com/side_effects/medical-treatments/colonoscopy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orldwide.espacenet.com/publicationDetails/originalDocument?FT=D&amp;amp;date=200010120&amp;amp;DB=EPODOc&amp;amp;locale=en_EP&amp;amp;CC=LV&amp;amp;NR=12474B&amp;amp;KC=B&amp;amp;ND=4" TargetMode="External"/><Relationship Id="rId11" Type="http://schemas.openxmlformats.org/officeDocument/2006/relationships/hyperlink" Target="book.pdf" TargetMode="External"/><Relationship Id="rId5" Type="http://schemas.openxmlformats.org/officeDocument/2006/relationships/hyperlink" Target="http://worldwide.espacenet.com/publicationDetails/originalDocument?FT=D&amp;amp;date=200010120&amp;amp;DB=EPODOc&amp;amp;locale=en_EP&amp;amp;CC=LV" TargetMode="External"/><Relationship Id="rId10" Type="http://schemas.openxmlformats.org/officeDocument/2006/relationships/hyperlink" Target="http://worldwide.espacenet.com/publicationDetails/biblio?DB=EPODOC&amp;amp;II=30&amp;amp;ND=3&amp;amp;at=18&amp;amp;locale=en_EP&amp;amp;FT=D&amp;amp;CC=IL&amp;amp;NR=135503A&amp;amp;KC=A" TargetMode="External"/><Relationship Id="rId4" Type="http://schemas.openxmlformats.org/officeDocument/2006/relationships/hyperlink" Target="http://worldwide.espacenet.com/publicationDetails/originalDocument?FT=D&amp;amp;date=20070502&amp;amp;DB=EPODOc&amp;amp;locale=en_EP&amp;amp;CC=EP&amp;amp;NR=1034010B1&amp;amp;KC=B1&amp;amp;ND=4" TargetMode="External"/><Relationship Id="rId9" Type="http://schemas.openxmlformats.org/officeDocument/2006/relationships/hyperlink" Target="http://worldwide.espacenet.com/publicationDetails/originalDocument?FT=D&amp;amp;date=20040513&amp;amp;DB=EPODOc&amp;amp;locale=en_EP&amp;amp;CC=AU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loncancer.lv/" TargetMode="External"/><Relationship Id="rId3" Type="http://schemas.openxmlformats.org/officeDocument/2006/relationships/image" Target="../media/image1.jp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ncbi.nlm.nih.gov/pmc/articles/PMC4695561/" TargetMode="External"/><Relationship Id="rId5" Type="http://schemas.openxmlformats.org/officeDocument/2006/relationships/hyperlink" Target="https://www.gutsense.org/colonoscopy/side-effects-of-colonoscopy.html" TargetMode="Externa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hyperlink" Target="https://docmh.net/embed/tips-and-tricks-to-reach-the-caecum-a-practical-guide-siwan-thomas-gibson-st-marks-hospital-london-uk-pdf" TargetMode="External"/><Relationship Id="rId7" Type="http://schemas.openxmlformats.org/officeDocument/2006/relationships/image" Target="../media/image3.jpg"/><Relationship Id="rId2" Type="http://schemas.openxmlformats.org/officeDocument/2006/relationships/hyperlink" Target="http://www.biomedsearch.com/nih/Evolving-techniques-in-colonoscopy/21785352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hyperlink" Target="http://www.coloncancer.lv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loncancer.lv/" TargetMode="External"/><Relationship Id="rId3" Type="http://schemas.openxmlformats.org/officeDocument/2006/relationships/hyperlink" Target="https://owndoc.com/side_effects/medical-treatments/colonoscopy/" TargetMode="External"/><Relationship Id="rId7" Type="http://schemas.openxmlformats.org/officeDocument/2006/relationships/image" Target="../media/image2.jpg"/><Relationship Id="rId2" Type="http://schemas.openxmlformats.org/officeDocument/2006/relationships/hyperlink" Target="http://annals.org/article.aspx?articleid=731108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jpg"/><Relationship Id="rId5" Type="http://schemas.openxmlformats.org/officeDocument/2006/relationships/image" Target="../media/image7.jpg"/><Relationship Id="rId4" Type="http://schemas.openxmlformats.org/officeDocument/2006/relationships/hyperlink" Target="http://www.eurekalert.org/pub_releases/2009-03/haog-gcp032309.php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forum.surgeryzone.net/viewtopic.php?f=58&amp;amp;p=237425" TargetMode="External"/><Relationship Id="rId13" Type="http://schemas.openxmlformats.org/officeDocument/2006/relationships/hyperlink" Target="http://www.gastroendonews.com/ViewArticle.aspx?d_id=187&amp;a_id=7878" TargetMode="External"/><Relationship Id="rId3" Type="http://schemas.openxmlformats.org/officeDocument/2006/relationships/image" Target="../media/image9.jpg"/><Relationship Id="rId7" Type="http://schemas.openxmlformats.org/officeDocument/2006/relationships/hyperlink" Target="http://www.biomedcentral.com/1472-6920/13/5" TargetMode="External"/><Relationship Id="rId12" Type="http://schemas.openxmlformats.org/officeDocument/2006/relationships/hyperlink" Target="http://www.quality-in-endoscopy.org/assets/download/pdf/reports/qine20/02_1_thomas_gibson.pdf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g"/><Relationship Id="rId11" Type="http://schemas.openxmlformats.org/officeDocument/2006/relationships/hyperlink" Target="https://docmh.net/embed/tips-and-tricks-to-reach-the-caecum-a-practical-guide-siwan-thomas-gibson-st-marks-hospital-london-uk-pdf" TargetMode="External"/><Relationship Id="rId5" Type="http://schemas.openxmlformats.org/officeDocument/2006/relationships/image" Target="../media/image3.jpg"/><Relationship Id="rId15" Type="http://schemas.openxmlformats.org/officeDocument/2006/relationships/hyperlink" Target="http://www.coloncancer.lv/" TargetMode="External"/><Relationship Id="rId10" Type="http://schemas.openxmlformats.org/officeDocument/2006/relationships/hyperlink" Target="http://www.ncbi.nlm.nih.gov/pubmed/22187070" TargetMode="External"/><Relationship Id="rId4" Type="http://schemas.openxmlformats.org/officeDocument/2006/relationships/image" Target="../media/image10.jpg"/><Relationship Id="rId9" Type="http://schemas.openxmlformats.org/officeDocument/2006/relationships/hyperlink" Target="http://www.ncbi.nlm.nih.gov/pmc/articles/PMC2657972" TargetMode="External"/><Relationship Id="rId14" Type="http://schemas.openxmlformats.org/officeDocument/2006/relationships/hyperlink" Target="http://www.ncbi.nlm.nih.gov/pmc/articles/PMC517648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12.png"/><Relationship Id="rId7" Type="http://schemas.openxmlformats.org/officeDocument/2006/relationships/image" Target="../media/image15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hyperlink" Target="http://www.ncbi.nlm.nih.gov/pmc/articles/PMC3558566/" TargetMode="External"/><Relationship Id="rId10" Type="http://schemas.openxmlformats.org/officeDocument/2006/relationships/hyperlink" Target="http://www.coloncancer.lv/" TargetMode="External"/><Relationship Id="rId4" Type="http://schemas.openxmlformats.org/officeDocument/2006/relationships/image" Target="../media/image13.jpg"/><Relationship Id="rId9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coloncancer.lv/" TargetMode="External"/><Relationship Id="rId5" Type="http://schemas.openxmlformats.org/officeDocument/2006/relationships/hyperlink" Target="RUSSIAN_Matasov_Aseptic_method_of_infection_safety_of_colono-_and_gastroscopy.pdf" TargetMode="Externa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coloncancer.lv/" TargetMode="Externa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" Target="slide10.xml"/><Relationship Id="rId7" Type="http://schemas.openxmlformats.org/officeDocument/2006/relationships/image" Target="../media/image3.jpg"/><Relationship Id="rId2" Type="http://schemas.openxmlformats.org/officeDocument/2006/relationships/hyperlink" Target="https://worldwide.espacenet.com/publicationDetails/originalDocument?CC=SU&amp;NR=1522466A1&amp;KC=A1&amp;FT=D&amp;date=&amp;DB=EPOD%20OC&amp;locale=en_EP%20%D0%9A%D0%B8%D1%88%D0%B5%D1%87%D0%BD%D1%8B%D0%B9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hyperlink" Target="http://www.coloncancer.lv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25978" y="0"/>
            <a:ext cx="9144000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ct val="150000"/>
              </a:lnSpc>
            </a:pPr>
            <a:r>
              <a:rPr lang="ru-RU" sz="1600" b="1" spc="-20" dirty="0" smtClean="0">
                <a:latin typeface="Arial"/>
                <a:cs typeface="Arial"/>
              </a:rPr>
              <a:t>С. А. Матасов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8180338" y="195303"/>
            <a:ext cx="586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В</a:t>
            </a:r>
            <a:r>
              <a:rPr sz="1200" b="1" spc="-10" dirty="0">
                <a:latin typeface="Arial"/>
                <a:cs typeface="Arial"/>
              </a:rPr>
              <a:t>п</a:t>
            </a:r>
            <a:r>
              <a:rPr sz="1200" b="1" dirty="0">
                <a:latin typeface="Arial"/>
                <a:cs typeface="Arial"/>
              </a:rPr>
              <a:t>еред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80517" y="493500"/>
            <a:ext cx="765175" cy="231775"/>
          </a:xfrm>
          <a:custGeom>
            <a:avLst/>
            <a:gdLst/>
            <a:ahLst/>
            <a:cxnLst/>
            <a:rect l="l" t="t" r="r" b="b"/>
            <a:pathLst>
              <a:path w="765175" h="231775">
                <a:moveTo>
                  <a:pt x="0" y="231775"/>
                </a:moveTo>
                <a:lnTo>
                  <a:pt x="765175" y="231775"/>
                </a:lnTo>
                <a:lnTo>
                  <a:pt x="765175" y="0"/>
                </a:lnTo>
                <a:lnTo>
                  <a:pt x="0" y="0"/>
                </a:lnTo>
                <a:lnTo>
                  <a:pt x="0" y="23177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80517" y="493500"/>
            <a:ext cx="765175" cy="231775"/>
          </a:xfrm>
          <a:custGeom>
            <a:avLst/>
            <a:gdLst/>
            <a:ahLst/>
            <a:cxnLst/>
            <a:rect l="l" t="t" r="r" b="b"/>
            <a:pathLst>
              <a:path w="765175" h="231775">
                <a:moveTo>
                  <a:pt x="0" y="231775"/>
                </a:moveTo>
                <a:lnTo>
                  <a:pt x="765175" y="231775"/>
                </a:lnTo>
                <a:lnTo>
                  <a:pt x="765175" y="0"/>
                </a:lnTo>
                <a:lnTo>
                  <a:pt x="0" y="0"/>
                </a:lnTo>
                <a:lnTo>
                  <a:pt x="0" y="231775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143762" y="501882"/>
            <a:ext cx="6457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Arial"/>
                <a:cs typeface="Arial"/>
                <a:hlinkClick r:id="rId2"/>
              </a:rPr>
              <a:t>Главная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79600" y="2209165"/>
            <a:ext cx="5295900" cy="229235"/>
          </a:xfrm>
          <a:custGeom>
            <a:avLst/>
            <a:gdLst/>
            <a:ahLst/>
            <a:cxnLst/>
            <a:rect l="l" t="t" r="r" b="b"/>
            <a:pathLst>
              <a:path w="5295900" h="229235">
                <a:moveTo>
                  <a:pt x="5219700" y="126"/>
                </a:moveTo>
                <a:lnTo>
                  <a:pt x="5168900" y="76325"/>
                </a:lnTo>
                <a:lnTo>
                  <a:pt x="5219700" y="76326"/>
                </a:lnTo>
                <a:lnTo>
                  <a:pt x="5219700" y="89026"/>
                </a:lnTo>
                <a:lnTo>
                  <a:pt x="5160433" y="89026"/>
                </a:lnTo>
                <a:lnTo>
                  <a:pt x="5151967" y="101725"/>
                </a:lnTo>
                <a:lnTo>
                  <a:pt x="5219700" y="101726"/>
                </a:lnTo>
                <a:lnTo>
                  <a:pt x="5219700" y="127126"/>
                </a:lnTo>
                <a:lnTo>
                  <a:pt x="5151966" y="127126"/>
                </a:lnTo>
                <a:lnTo>
                  <a:pt x="5160432" y="139825"/>
                </a:lnTo>
                <a:lnTo>
                  <a:pt x="5219700" y="139826"/>
                </a:lnTo>
                <a:lnTo>
                  <a:pt x="5219700" y="152526"/>
                </a:lnTo>
                <a:lnTo>
                  <a:pt x="5168900" y="152526"/>
                </a:lnTo>
                <a:lnTo>
                  <a:pt x="5219700" y="228726"/>
                </a:lnTo>
                <a:lnTo>
                  <a:pt x="5270500" y="152526"/>
                </a:lnTo>
                <a:lnTo>
                  <a:pt x="5219700" y="152526"/>
                </a:lnTo>
                <a:lnTo>
                  <a:pt x="5270500" y="152525"/>
                </a:lnTo>
                <a:lnTo>
                  <a:pt x="5287433" y="127126"/>
                </a:lnTo>
                <a:lnTo>
                  <a:pt x="5219700" y="127126"/>
                </a:lnTo>
                <a:lnTo>
                  <a:pt x="5287434" y="127125"/>
                </a:lnTo>
                <a:lnTo>
                  <a:pt x="5295900" y="114426"/>
                </a:lnTo>
                <a:lnTo>
                  <a:pt x="5278966" y="89026"/>
                </a:lnTo>
                <a:lnTo>
                  <a:pt x="5219700" y="89026"/>
                </a:lnTo>
                <a:lnTo>
                  <a:pt x="5278965" y="89025"/>
                </a:lnTo>
                <a:lnTo>
                  <a:pt x="5219700" y="126"/>
                </a:lnTo>
                <a:close/>
              </a:path>
              <a:path w="5295900" h="229235">
                <a:moveTo>
                  <a:pt x="76200" y="0"/>
                </a:moveTo>
                <a:lnTo>
                  <a:pt x="0" y="114300"/>
                </a:lnTo>
                <a:lnTo>
                  <a:pt x="76200" y="228600"/>
                </a:lnTo>
                <a:lnTo>
                  <a:pt x="126999" y="152401"/>
                </a:lnTo>
                <a:lnTo>
                  <a:pt x="76200" y="152400"/>
                </a:lnTo>
                <a:lnTo>
                  <a:pt x="76200" y="139700"/>
                </a:lnTo>
                <a:lnTo>
                  <a:pt x="135466" y="139700"/>
                </a:lnTo>
                <a:lnTo>
                  <a:pt x="143932" y="127001"/>
                </a:lnTo>
                <a:lnTo>
                  <a:pt x="76200" y="127000"/>
                </a:lnTo>
                <a:lnTo>
                  <a:pt x="76200" y="101600"/>
                </a:lnTo>
                <a:lnTo>
                  <a:pt x="143933" y="101600"/>
                </a:lnTo>
                <a:lnTo>
                  <a:pt x="135467" y="88901"/>
                </a:lnTo>
                <a:lnTo>
                  <a:pt x="76200" y="88900"/>
                </a:lnTo>
                <a:lnTo>
                  <a:pt x="76200" y="76200"/>
                </a:lnTo>
                <a:lnTo>
                  <a:pt x="126999" y="76200"/>
                </a:lnTo>
                <a:lnTo>
                  <a:pt x="76200" y="0"/>
                </a:lnTo>
                <a:close/>
              </a:path>
              <a:path w="5295900" h="229235">
                <a:moveTo>
                  <a:pt x="5160432" y="139825"/>
                </a:moveTo>
                <a:lnTo>
                  <a:pt x="5168899" y="152525"/>
                </a:lnTo>
                <a:lnTo>
                  <a:pt x="5219700" y="152526"/>
                </a:lnTo>
                <a:lnTo>
                  <a:pt x="5219700" y="139826"/>
                </a:lnTo>
                <a:lnTo>
                  <a:pt x="5160432" y="139825"/>
                </a:lnTo>
                <a:close/>
              </a:path>
              <a:path w="5295900" h="229235">
                <a:moveTo>
                  <a:pt x="135465" y="139701"/>
                </a:moveTo>
                <a:lnTo>
                  <a:pt x="126999" y="152401"/>
                </a:lnTo>
                <a:lnTo>
                  <a:pt x="5168899" y="152525"/>
                </a:lnTo>
                <a:lnTo>
                  <a:pt x="5160432" y="139825"/>
                </a:lnTo>
                <a:lnTo>
                  <a:pt x="135465" y="139701"/>
                </a:lnTo>
                <a:close/>
              </a:path>
              <a:path w="5295900" h="229235">
                <a:moveTo>
                  <a:pt x="76200" y="139700"/>
                </a:moveTo>
                <a:lnTo>
                  <a:pt x="76200" y="152400"/>
                </a:lnTo>
                <a:lnTo>
                  <a:pt x="127000" y="152400"/>
                </a:lnTo>
                <a:lnTo>
                  <a:pt x="135465" y="139701"/>
                </a:lnTo>
                <a:lnTo>
                  <a:pt x="76200" y="139700"/>
                </a:lnTo>
                <a:close/>
              </a:path>
              <a:path w="5295900" h="229235">
                <a:moveTo>
                  <a:pt x="5151967" y="101725"/>
                </a:moveTo>
                <a:lnTo>
                  <a:pt x="5143500" y="114426"/>
                </a:lnTo>
                <a:lnTo>
                  <a:pt x="5151965" y="127125"/>
                </a:lnTo>
                <a:lnTo>
                  <a:pt x="5219700" y="127126"/>
                </a:lnTo>
                <a:lnTo>
                  <a:pt x="5219700" y="101726"/>
                </a:lnTo>
                <a:lnTo>
                  <a:pt x="5151967" y="101725"/>
                </a:lnTo>
                <a:close/>
              </a:path>
              <a:path w="5295900" h="229235">
                <a:moveTo>
                  <a:pt x="143934" y="101601"/>
                </a:moveTo>
                <a:lnTo>
                  <a:pt x="152400" y="114300"/>
                </a:lnTo>
                <a:lnTo>
                  <a:pt x="143932" y="127001"/>
                </a:lnTo>
                <a:lnTo>
                  <a:pt x="5151965" y="127125"/>
                </a:lnTo>
                <a:lnTo>
                  <a:pt x="5143500" y="114426"/>
                </a:lnTo>
                <a:lnTo>
                  <a:pt x="5151967" y="101725"/>
                </a:lnTo>
                <a:lnTo>
                  <a:pt x="143934" y="101601"/>
                </a:lnTo>
                <a:close/>
              </a:path>
              <a:path w="5295900" h="229235">
                <a:moveTo>
                  <a:pt x="76200" y="101600"/>
                </a:moveTo>
                <a:lnTo>
                  <a:pt x="76200" y="127000"/>
                </a:lnTo>
                <a:lnTo>
                  <a:pt x="143933" y="127000"/>
                </a:lnTo>
                <a:lnTo>
                  <a:pt x="152400" y="114300"/>
                </a:lnTo>
                <a:lnTo>
                  <a:pt x="143934" y="101601"/>
                </a:lnTo>
                <a:lnTo>
                  <a:pt x="76200" y="101600"/>
                </a:lnTo>
                <a:close/>
              </a:path>
              <a:path w="5295900" h="229235">
                <a:moveTo>
                  <a:pt x="143933" y="101600"/>
                </a:moveTo>
                <a:lnTo>
                  <a:pt x="76200" y="101600"/>
                </a:lnTo>
                <a:lnTo>
                  <a:pt x="143934" y="101601"/>
                </a:lnTo>
                <a:close/>
              </a:path>
              <a:path w="5295900" h="229235">
                <a:moveTo>
                  <a:pt x="5168900" y="76325"/>
                </a:moveTo>
                <a:lnTo>
                  <a:pt x="5160434" y="89025"/>
                </a:lnTo>
                <a:lnTo>
                  <a:pt x="5219700" y="89026"/>
                </a:lnTo>
                <a:lnTo>
                  <a:pt x="5219700" y="76326"/>
                </a:lnTo>
                <a:lnTo>
                  <a:pt x="5168900" y="76325"/>
                </a:lnTo>
                <a:close/>
              </a:path>
              <a:path w="5295900" h="229235">
                <a:moveTo>
                  <a:pt x="127000" y="76201"/>
                </a:moveTo>
                <a:lnTo>
                  <a:pt x="135467" y="88901"/>
                </a:lnTo>
                <a:lnTo>
                  <a:pt x="5160434" y="89025"/>
                </a:lnTo>
                <a:lnTo>
                  <a:pt x="5168900" y="76325"/>
                </a:lnTo>
                <a:lnTo>
                  <a:pt x="127000" y="76201"/>
                </a:lnTo>
                <a:close/>
              </a:path>
              <a:path w="5295900" h="229235">
                <a:moveTo>
                  <a:pt x="76200" y="76200"/>
                </a:moveTo>
                <a:lnTo>
                  <a:pt x="76200" y="88900"/>
                </a:lnTo>
                <a:lnTo>
                  <a:pt x="135467" y="88901"/>
                </a:lnTo>
                <a:lnTo>
                  <a:pt x="127000" y="76201"/>
                </a:lnTo>
                <a:lnTo>
                  <a:pt x="76200" y="76200"/>
                </a:lnTo>
                <a:close/>
              </a:path>
              <a:path w="5295900" h="229235">
                <a:moveTo>
                  <a:pt x="126999" y="76200"/>
                </a:moveTo>
                <a:lnTo>
                  <a:pt x="76200" y="76200"/>
                </a:lnTo>
                <a:lnTo>
                  <a:pt x="127000" y="762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2191" y="2514274"/>
            <a:ext cx="8348345" cy="40389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20955" algn="ctr">
              <a:lnSpc>
                <a:spcPct val="100000"/>
              </a:lnSpc>
              <a:spcBef>
                <a:spcPts val="5"/>
              </a:spcBef>
            </a:pPr>
            <a:endParaRPr lang="ru-RU" sz="1000" b="1" spc="-10" dirty="0" smtClean="0">
              <a:latin typeface="Arial"/>
              <a:cs typeface="Arial"/>
            </a:endParaRPr>
          </a:p>
          <a:p>
            <a:pPr marR="20955" algn="ctr">
              <a:lnSpc>
                <a:spcPct val="100000"/>
              </a:lnSpc>
              <a:spcBef>
                <a:spcPts val="5"/>
              </a:spcBef>
            </a:pPr>
            <a:r>
              <a:rPr sz="1600" b="1" spc="-10" dirty="0" smtClean="0">
                <a:latin typeface="Arial"/>
                <a:cs typeface="Arial"/>
              </a:rPr>
              <a:t>Содержание</a:t>
            </a:r>
            <a:endParaRPr lang="ru-RU" sz="500" spc="-30" dirty="0" smtClean="0">
              <a:latin typeface="Arial"/>
              <a:cs typeface="Arial"/>
            </a:endParaRPr>
          </a:p>
          <a:p>
            <a:pPr indent="-342900">
              <a:spcBef>
                <a:spcPts val="95"/>
              </a:spcBef>
              <a:buFont typeface="+mj-lt"/>
              <a:buAutoNum type="arabicPeriod"/>
              <a:tabLst>
                <a:tab pos="353060" algn="l"/>
                <a:tab pos="353695" algn="l"/>
              </a:tabLst>
            </a:pPr>
            <a:r>
              <a:rPr lang="ru-RU" sz="1600" spc="-30" dirty="0" smtClean="0">
                <a:latin typeface="Arial"/>
                <a:cs typeface="Arial"/>
              </a:rPr>
              <a:t>Содержание слайдов.</a:t>
            </a:r>
          </a:p>
          <a:p>
            <a:pPr marL="355600" indent="-342900">
              <a:spcBef>
                <a:spcPts val="95"/>
              </a:spcBef>
              <a:buFont typeface="+mj-lt"/>
              <a:buAutoNum type="arabicPeriod"/>
              <a:tabLst>
                <a:tab pos="353060" algn="l"/>
                <a:tab pos="353695" algn="l"/>
              </a:tabLst>
            </a:pPr>
            <a:r>
              <a:rPr lang="ru-RU" sz="1600" spc="-15" dirty="0">
                <a:latin typeface="Arial"/>
                <a:cs typeface="Arial"/>
              </a:rPr>
              <a:t>К</a:t>
            </a:r>
            <a:r>
              <a:rPr lang="ru-RU" sz="1600" spc="-15" dirty="0" smtClean="0">
                <a:latin typeface="Arial"/>
                <a:cs typeface="Arial"/>
              </a:rPr>
              <a:t>линическая оценка </a:t>
            </a:r>
            <a:r>
              <a:rPr lang="ru-RU" sz="1600" spc="-10" dirty="0">
                <a:latin typeface="Arial"/>
                <a:cs typeface="Arial"/>
              </a:rPr>
              <a:t>мануальной колоноскопии.</a:t>
            </a:r>
            <a:endParaRPr lang="ru-RU" sz="16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  <a:tabLst>
                <a:tab pos="353060" algn="l"/>
                <a:tab pos="353695" algn="l"/>
              </a:tabLst>
            </a:pPr>
            <a:r>
              <a:rPr lang="ru-RU" sz="1600" spc="-10" dirty="0" smtClean="0">
                <a:latin typeface="Arial"/>
                <a:cs typeface="Arial"/>
              </a:rPr>
              <a:t>Выпрямление-укорочение колон - условие мануальной колоноскопии</a:t>
            </a:r>
            <a:r>
              <a:rPr sz="1600" spc="-10" dirty="0" smtClean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353060" indent="-34036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3060" algn="l"/>
                <a:tab pos="353695" algn="l"/>
              </a:tabLst>
            </a:pPr>
            <a:r>
              <a:rPr lang="ru-RU" sz="1600" spc="-10" dirty="0" smtClean="0">
                <a:latin typeface="Arial"/>
                <a:cs typeface="Arial"/>
              </a:rPr>
              <a:t>Т</a:t>
            </a:r>
            <a:r>
              <a:rPr lang="ru-RU" sz="1600" spc="-10" dirty="0">
                <a:latin typeface="Arial"/>
                <a:cs typeface="Arial"/>
              </a:rPr>
              <a:t>рудности мануальной интубации </a:t>
            </a:r>
            <a:r>
              <a:rPr lang="ru-RU" sz="1600" spc="-10" dirty="0" smtClean="0">
                <a:latin typeface="Arial"/>
                <a:cs typeface="Arial"/>
              </a:rPr>
              <a:t>- причина травматичности колоноскопии.</a:t>
            </a:r>
            <a:endParaRPr sz="1600" dirty="0">
              <a:latin typeface="Arial"/>
              <a:cs typeface="Arial"/>
            </a:endParaRPr>
          </a:p>
          <a:p>
            <a:pPr marL="353060" indent="-34036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53060" algn="l"/>
                <a:tab pos="353695" algn="l"/>
              </a:tabLst>
            </a:pPr>
            <a:r>
              <a:rPr lang="ru-RU" sz="1600" spc="-10" dirty="0">
                <a:latin typeface="Arial"/>
                <a:cs typeface="Arial"/>
              </a:rPr>
              <a:t>Трудности </a:t>
            </a:r>
            <a:r>
              <a:rPr lang="ru-RU" sz="1600" spc="-10" dirty="0" smtClean="0">
                <a:latin typeface="Arial"/>
                <a:cs typeface="Arial"/>
              </a:rPr>
              <a:t>мануальной интубации – причина недоступности колоноскопии.</a:t>
            </a:r>
            <a:endParaRPr sz="1600" dirty="0">
              <a:latin typeface="Arial"/>
              <a:cs typeface="Arial"/>
            </a:endParaRPr>
          </a:p>
          <a:p>
            <a:pPr marL="354330" indent="-34163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53695" algn="l"/>
                <a:tab pos="354965" algn="l"/>
              </a:tabLst>
            </a:pPr>
            <a:r>
              <a:rPr lang="ru-RU" sz="1600" spc="-15" dirty="0" smtClean="0">
                <a:latin typeface="Arial"/>
                <a:cs typeface="Arial"/>
              </a:rPr>
              <a:t>П</a:t>
            </a:r>
            <a:r>
              <a:rPr lang="ru-RU" sz="1600" spc="-5" dirty="0" smtClean="0">
                <a:latin typeface="Arial"/>
                <a:cs typeface="Arial"/>
              </a:rPr>
              <a:t>оиск</a:t>
            </a:r>
            <a:r>
              <a:rPr sz="1600" spc="114" dirty="0" smtClean="0">
                <a:latin typeface="Arial"/>
                <a:cs typeface="Arial"/>
              </a:rPr>
              <a:t> </a:t>
            </a:r>
            <a:r>
              <a:rPr sz="1600" spc="-20" dirty="0" smtClean="0">
                <a:latin typeface="Arial"/>
                <a:cs typeface="Arial"/>
              </a:rPr>
              <a:t>альтернативы</a:t>
            </a:r>
            <a:r>
              <a:rPr lang="ru-RU" sz="1600" spc="-10" dirty="0" smtClean="0">
                <a:latin typeface="Arial"/>
                <a:cs typeface="Arial"/>
              </a:rPr>
              <a:t> </a:t>
            </a:r>
            <a:r>
              <a:rPr lang="ru-RU" sz="1600" spc="-10" dirty="0">
                <a:latin typeface="Arial"/>
                <a:cs typeface="Arial"/>
              </a:rPr>
              <a:t>мануальной </a:t>
            </a:r>
            <a:r>
              <a:rPr lang="ru-RU" sz="1600" spc="-10" dirty="0" smtClean="0">
                <a:latin typeface="Arial"/>
                <a:cs typeface="Arial"/>
              </a:rPr>
              <a:t>колоноскопии.</a:t>
            </a:r>
            <a:endParaRPr sz="1600" dirty="0">
              <a:latin typeface="Arial"/>
              <a:cs typeface="Arial"/>
            </a:endParaRPr>
          </a:p>
          <a:p>
            <a:pPr marL="353060" indent="-34036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53060" algn="l"/>
                <a:tab pos="353695" algn="l"/>
              </a:tabLst>
            </a:pPr>
            <a:r>
              <a:rPr sz="1600" spc="-20" dirty="0" err="1">
                <a:latin typeface="Arial"/>
                <a:cs typeface="Arial"/>
              </a:rPr>
              <a:t>Требования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lang="ru-RU" sz="1600" spc="-20" dirty="0" smtClean="0">
                <a:latin typeface="Arial"/>
                <a:cs typeface="Arial"/>
              </a:rPr>
              <a:t>к адекватной </a:t>
            </a:r>
            <a:r>
              <a:rPr sz="1600" spc="-10" dirty="0" err="1" smtClean="0">
                <a:latin typeface="Arial"/>
                <a:cs typeface="Arial"/>
              </a:rPr>
              <a:t>колоноскоп</a:t>
            </a:r>
            <a:r>
              <a:rPr lang="ru-RU" sz="1600" spc="-10" dirty="0" smtClean="0">
                <a:latin typeface="Arial"/>
                <a:cs typeface="Arial"/>
              </a:rPr>
              <a:t>ии</a:t>
            </a:r>
            <a:r>
              <a:rPr sz="1600" spc="-25" dirty="0" smtClean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353060" indent="-34036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53060" algn="l"/>
                <a:tab pos="353695" algn="l"/>
              </a:tabLst>
            </a:pPr>
            <a:r>
              <a:rPr lang="ru-RU" sz="1600" spc="-10" dirty="0">
                <a:latin typeface="Arial"/>
                <a:cs typeface="Arial"/>
              </a:rPr>
              <a:t>Формула </a:t>
            </a:r>
            <a:r>
              <a:rPr lang="ru-RU" sz="1600" spc="-5" dirty="0">
                <a:latin typeface="Arial"/>
                <a:cs typeface="Arial"/>
              </a:rPr>
              <a:t>Л. Эйлера </a:t>
            </a:r>
            <a:r>
              <a:rPr lang="en-US" sz="1600" dirty="0">
                <a:latin typeface="Arial"/>
                <a:cs typeface="Arial"/>
              </a:rPr>
              <a:t>Q</a:t>
            </a:r>
            <a:r>
              <a:rPr lang="en-US" sz="1575" baseline="-21164" dirty="0">
                <a:latin typeface="Arial"/>
                <a:cs typeface="Arial"/>
              </a:rPr>
              <a:t>1</a:t>
            </a:r>
            <a:r>
              <a:rPr lang="en-US" sz="1600" dirty="0">
                <a:latin typeface="Arial"/>
                <a:cs typeface="Arial"/>
              </a:rPr>
              <a:t>/Q</a:t>
            </a:r>
            <a:r>
              <a:rPr lang="en-US" sz="1575" baseline="-21164" dirty="0">
                <a:latin typeface="Arial"/>
                <a:cs typeface="Arial"/>
              </a:rPr>
              <a:t>2</a:t>
            </a:r>
            <a:r>
              <a:rPr lang="en-US" sz="1600" dirty="0">
                <a:latin typeface="Arial"/>
                <a:cs typeface="Arial"/>
              </a:rPr>
              <a:t>=e</a:t>
            </a:r>
            <a:r>
              <a:rPr lang="el-GR" sz="1575" baseline="26455" dirty="0">
                <a:latin typeface="Arial"/>
                <a:cs typeface="Arial"/>
              </a:rPr>
              <a:t>α</a:t>
            </a:r>
            <a:r>
              <a:rPr lang="en-US" sz="1575" baseline="26455" dirty="0">
                <a:latin typeface="Arial"/>
                <a:cs typeface="Arial"/>
              </a:rPr>
              <a:t>ƒ </a:t>
            </a:r>
            <a:r>
              <a:rPr lang="ru-RU" sz="1575" baseline="26455" dirty="0" smtClean="0">
                <a:latin typeface="Arial"/>
                <a:cs typeface="Arial"/>
              </a:rPr>
              <a:t> </a:t>
            </a:r>
            <a:r>
              <a:rPr lang="ru-RU" sz="1600" spc="-15" dirty="0" smtClean="0">
                <a:latin typeface="Arial"/>
                <a:cs typeface="Arial"/>
              </a:rPr>
              <a:t>- теоретическая основа интубации кишечника.</a:t>
            </a:r>
          </a:p>
          <a:p>
            <a:pPr marL="353060" indent="-34036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53060" algn="l"/>
                <a:tab pos="353695" algn="l"/>
              </a:tabLst>
            </a:pPr>
            <a:r>
              <a:rPr lang="ru-RU" sz="1600" spc="-15" dirty="0" smtClean="0">
                <a:latin typeface="Arial"/>
                <a:cs typeface="Arial"/>
              </a:rPr>
              <a:t>Первый </a:t>
            </a:r>
            <a:r>
              <a:rPr lang="ru-RU" sz="1600" spc="-15" dirty="0" err="1" smtClean="0">
                <a:latin typeface="Arial"/>
                <a:cs typeface="Arial"/>
              </a:rPr>
              <a:t>двусильный</a:t>
            </a:r>
            <a:r>
              <a:rPr lang="ru-RU" sz="1600" spc="-15" dirty="0" smtClean="0">
                <a:latin typeface="Arial"/>
                <a:cs typeface="Arial"/>
              </a:rPr>
              <a:t> колоноскоп</a:t>
            </a:r>
            <a:r>
              <a:rPr sz="1600" spc="-10" dirty="0" smtClean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353060" indent="-34036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53060" algn="l"/>
                <a:tab pos="353695" algn="l"/>
              </a:tabLst>
            </a:pPr>
            <a:r>
              <a:rPr lang="ru-RU" sz="1600" spc="-15" dirty="0" smtClean="0">
                <a:latin typeface="Arial"/>
                <a:cs typeface="Arial"/>
              </a:rPr>
              <a:t>Иллюстрация </a:t>
            </a:r>
            <a:r>
              <a:rPr lang="ru-RU" sz="1600" spc="-10" dirty="0" smtClean="0">
                <a:latin typeface="Arial"/>
                <a:cs typeface="Arial"/>
              </a:rPr>
              <a:t>генерации </a:t>
            </a:r>
            <a:r>
              <a:rPr lang="ru-RU" sz="1600" spc="-15" dirty="0" smtClean="0">
                <a:latin typeface="Arial"/>
                <a:cs typeface="Arial"/>
              </a:rPr>
              <a:t>пневматической </a:t>
            </a:r>
            <a:r>
              <a:rPr lang="ru-RU" sz="1600" spc="-10" dirty="0" smtClean="0">
                <a:latin typeface="Arial"/>
                <a:cs typeface="Arial"/>
              </a:rPr>
              <a:t>силы</a:t>
            </a:r>
            <a:r>
              <a:rPr sz="1600" spc="-10" dirty="0" smtClean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352425" indent="-33972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3060" algn="l"/>
              </a:tabLst>
            </a:pPr>
            <a:r>
              <a:rPr lang="ru-RU" sz="1600" spc="-15" dirty="0" smtClean="0">
                <a:latin typeface="Arial"/>
                <a:cs typeface="Arial"/>
              </a:rPr>
              <a:t>Испытания системы «Тяни-Толкай»</a:t>
            </a:r>
            <a:r>
              <a:rPr lang="ru-RU" sz="1600" spc="-10" dirty="0" smtClean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336550" indent="-32385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37185" algn="l"/>
              </a:tabLst>
            </a:pPr>
            <a:r>
              <a:rPr lang="ru-RU" sz="1600" spc="-15" dirty="0" err="1" smtClean="0">
                <a:latin typeface="Arial"/>
                <a:cs typeface="Arial"/>
              </a:rPr>
              <a:t>Пневмо</a:t>
            </a:r>
            <a:r>
              <a:rPr lang="ru-RU" sz="1600" spc="-15" dirty="0" smtClean="0">
                <a:latin typeface="Arial"/>
                <a:cs typeface="Arial"/>
              </a:rPr>
              <a:t>-механический</a:t>
            </a:r>
            <a:r>
              <a:rPr sz="1600" spc="120" dirty="0" smtClean="0">
                <a:latin typeface="Arial"/>
                <a:cs typeface="Arial"/>
              </a:rPr>
              <a:t> </a:t>
            </a:r>
            <a:r>
              <a:rPr sz="1600" spc="-10" dirty="0" err="1" smtClean="0">
                <a:latin typeface="Arial"/>
                <a:cs typeface="Arial"/>
              </a:rPr>
              <a:t>колоноскоп</a:t>
            </a:r>
            <a:r>
              <a:rPr lang="ru-RU" sz="1600" spc="-10" dirty="0" smtClean="0">
                <a:latin typeface="Arial"/>
                <a:cs typeface="Arial"/>
              </a:rPr>
              <a:t> с 1-разовым патроном; иллюстрация работы.</a:t>
            </a:r>
            <a:r>
              <a:rPr sz="1600" spc="-10" dirty="0" smtClean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600" spc="-5" dirty="0" smtClean="0">
                <a:latin typeface="Arial"/>
                <a:cs typeface="Arial"/>
              </a:rPr>
              <a:t>1</a:t>
            </a:r>
            <a:r>
              <a:rPr lang="ru-RU" sz="1600" spc="-5" dirty="0" smtClean="0">
                <a:latin typeface="Arial"/>
                <a:cs typeface="Arial"/>
              </a:rPr>
              <a:t>3. </a:t>
            </a:r>
            <a:r>
              <a:rPr lang="ru-RU" sz="1600" spc="-10" dirty="0" smtClean="0">
                <a:latin typeface="Arial" panose="020B0604020202020204" pitchFamily="34" charset="0"/>
                <a:cs typeface="Arial" panose="020B0604020202020204" pitchFamily="34" charset="0"/>
              </a:rPr>
              <a:t>Заключение.</a:t>
            </a: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ru-RU" sz="1600" spc="-5" dirty="0" smtClean="0">
                <a:latin typeface="Arial"/>
                <a:cs typeface="Arial"/>
              </a:rPr>
              <a:t>14, 15.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Основные источники</a:t>
            </a:r>
            <a:r>
              <a:rPr sz="1600" spc="110" dirty="0">
                <a:latin typeface="Arial"/>
                <a:cs typeface="Arial"/>
              </a:rPr>
              <a:t> </a:t>
            </a:r>
            <a:r>
              <a:rPr sz="1600" spc="-10" dirty="0" err="1">
                <a:latin typeface="Arial"/>
                <a:cs typeface="Arial"/>
              </a:rPr>
              <a:t>информации</a:t>
            </a:r>
            <a:r>
              <a:rPr sz="1600" spc="-10" dirty="0" smtClean="0">
                <a:latin typeface="Times New Roman"/>
                <a:cs typeface="Times New Roman"/>
              </a:rPr>
              <a:t>.</a:t>
            </a:r>
            <a:r>
              <a:rPr lang="ru-RU" sz="1600" dirty="0" smtClean="0">
                <a:latin typeface="Times New Roman"/>
                <a:cs typeface="Times New Roman"/>
              </a:rPr>
              <a:t> 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10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8753475" y="6474789"/>
            <a:ext cx="24892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lang="en-US" dirty="0" smtClean="0"/>
              <a:t>1</a:t>
            </a:r>
            <a:endParaRPr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3886200" y="1407857"/>
            <a:ext cx="4867275" cy="592663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/>
          <a:p>
            <a:pPr marR="5080" algn="just">
              <a:lnSpc>
                <a:spcPts val="1300"/>
              </a:lnSpc>
              <a:spcBef>
                <a:spcPts val="1255"/>
              </a:spcBef>
            </a:pPr>
            <a:r>
              <a:rPr lang="ru-RU" sz="1400" i="1" spc="-10" dirty="0">
                <a:latin typeface="Arial"/>
                <a:cs typeface="Arial"/>
              </a:rPr>
              <a:t>«Уровень </a:t>
            </a:r>
            <a:r>
              <a:rPr lang="ru-RU" sz="1400" i="1" spc="-5" dirty="0">
                <a:latin typeface="Arial"/>
                <a:cs typeface="Arial"/>
              </a:rPr>
              <a:t>серьёзных </a:t>
            </a:r>
            <a:r>
              <a:rPr lang="ru-RU" sz="1400" i="1" spc="-10" dirty="0">
                <a:latin typeface="Arial"/>
                <a:cs typeface="Arial"/>
              </a:rPr>
              <a:t>осложнений </a:t>
            </a:r>
            <a:r>
              <a:rPr lang="ru-RU" sz="1400" i="1" spc="-5" dirty="0">
                <a:latin typeface="Arial"/>
                <a:cs typeface="Arial"/>
              </a:rPr>
              <a:t>от </a:t>
            </a:r>
            <a:r>
              <a:rPr lang="ru-RU" sz="1400" i="1" spc="-10" dirty="0">
                <a:latin typeface="Arial"/>
                <a:cs typeface="Arial"/>
              </a:rPr>
              <a:t>колоноскопического </a:t>
            </a:r>
            <a:r>
              <a:rPr lang="ru-RU" sz="1400" i="1" spc="-5" dirty="0">
                <a:latin typeface="Arial"/>
                <a:cs typeface="Arial"/>
              </a:rPr>
              <a:t>скрининга </a:t>
            </a:r>
            <a:r>
              <a:rPr lang="ru-RU" sz="1400" i="1" dirty="0">
                <a:latin typeface="Arial"/>
                <a:cs typeface="Arial"/>
              </a:rPr>
              <a:t>в </a:t>
            </a:r>
            <a:r>
              <a:rPr lang="ru-RU" sz="1400" i="1" spc="-10" dirty="0">
                <a:latin typeface="Arial"/>
                <a:cs typeface="Arial"/>
              </a:rPr>
              <a:t>10 </a:t>
            </a:r>
            <a:r>
              <a:rPr lang="ru-RU" sz="1400" i="1" spc="-15" dirty="0">
                <a:latin typeface="Arial"/>
                <a:cs typeface="Arial"/>
              </a:rPr>
              <a:t>раз  </a:t>
            </a:r>
            <a:r>
              <a:rPr lang="ru-RU" sz="1400" i="1" spc="-5" dirty="0">
                <a:latin typeface="Arial"/>
                <a:cs typeface="Arial"/>
              </a:rPr>
              <a:t>выше, чем </a:t>
            </a:r>
            <a:r>
              <a:rPr lang="ru-RU" sz="1400" i="1" dirty="0">
                <a:latin typeface="Arial"/>
                <a:cs typeface="Arial"/>
              </a:rPr>
              <a:t>от </a:t>
            </a:r>
            <a:r>
              <a:rPr lang="ru-RU" sz="1400" i="1" spc="-10" dirty="0">
                <a:latin typeface="Arial"/>
                <a:cs typeface="Arial"/>
              </a:rPr>
              <a:t>других </a:t>
            </a:r>
            <a:r>
              <a:rPr lang="ru-RU" sz="1400" i="1" spc="-5" dirty="0">
                <a:latin typeface="Arial"/>
                <a:cs typeface="Arial"/>
              </a:rPr>
              <a:t>широко </a:t>
            </a:r>
            <a:r>
              <a:rPr lang="ru-RU" sz="1400" i="1" spc="-10" dirty="0">
                <a:latin typeface="Arial"/>
                <a:cs typeface="Arial"/>
              </a:rPr>
              <a:t>используемых </a:t>
            </a:r>
            <a:r>
              <a:rPr lang="ru-RU" sz="1400" i="1" spc="-5" dirty="0">
                <a:latin typeface="Arial"/>
                <a:cs typeface="Arial"/>
              </a:rPr>
              <a:t>раковых скрининговых </a:t>
            </a:r>
            <a:r>
              <a:rPr lang="ru-RU" sz="1400" i="1" spc="-10" dirty="0">
                <a:latin typeface="Arial"/>
                <a:cs typeface="Arial"/>
              </a:rPr>
              <a:t>тестов»</a:t>
            </a:r>
            <a:r>
              <a:rPr lang="ru-RU" sz="1400" i="1" spc="-180" dirty="0">
                <a:latin typeface="Arial"/>
                <a:cs typeface="Arial"/>
              </a:rPr>
              <a:t> </a:t>
            </a:r>
            <a:r>
              <a:rPr lang="ru-RU" sz="1400" u="heavy" dirty="0" smtClean="0"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3"/>
              </a:rPr>
              <a:t>[</a:t>
            </a:r>
            <a:r>
              <a:rPr lang="ru-RU" sz="1400" u="heavy" dirty="0" smtClean="0">
                <a:solidFill>
                  <a:srgbClr val="FF0000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3"/>
              </a:rPr>
              <a:t>1]</a:t>
            </a:r>
            <a:endParaRPr lang="ru-RU" sz="14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490043"/>
            <a:ext cx="9144000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ct val="150000"/>
              </a:lnSpc>
            </a:pPr>
            <a:r>
              <a:rPr lang="ru-RU" sz="1600" b="1" dirty="0" smtClean="0">
                <a:latin typeface="Arial"/>
                <a:cs typeface="Arial"/>
              </a:rPr>
              <a:t>ПЕРСПЕКТИВЫ СКРИНИНГА И </a:t>
            </a:r>
            <a:r>
              <a:rPr lang="ru-RU" sz="1600" b="1" dirty="0">
                <a:latin typeface="Arial"/>
                <a:cs typeface="Arial"/>
              </a:rPr>
              <a:t>ЛЕЧЕНИЯ РАКА </a:t>
            </a:r>
            <a:r>
              <a:rPr lang="ru-RU" sz="1600" b="1" dirty="0" smtClean="0">
                <a:latin typeface="Arial"/>
                <a:cs typeface="Arial"/>
              </a:rPr>
              <a:t>КОЛОН</a:t>
            </a:r>
            <a:endParaRPr lang="ru-RU" sz="1600" b="1" dirty="0">
              <a:latin typeface="Arial"/>
              <a:cs typeface="Arial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5978" y="895878"/>
            <a:ext cx="909204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ct val="150000"/>
              </a:lnSpc>
            </a:pPr>
            <a:r>
              <a:rPr lang="ru-RU" sz="1600" b="1" spc="-10" dirty="0">
                <a:latin typeface="Arial"/>
                <a:cs typeface="Arial"/>
              </a:rPr>
              <a:t>Часть</a:t>
            </a:r>
            <a:r>
              <a:rPr lang="ru-RU" sz="1600" b="1" spc="35" dirty="0">
                <a:latin typeface="Arial"/>
                <a:cs typeface="Arial"/>
              </a:rPr>
              <a:t> </a:t>
            </a:r>
            <a:r>
              <a:rPr lang="ru-RU" sz="1600" b="1" spc="35" dirty="0" smtClean="0">
                <a:latin typeface="Arial"/>
                <a:cs typeface="Arial"/>
              </a:rPr>
              <a:t>3</a:t>
            </a:r>
            <a:r>
              <a:rPr lang="ru-RU" sz="1700" dirty="0" smtClean="0"/>
              <a:t>. </a:t>
            </a:r>
            <a:r>
              <a:rPr lang="ru-RU" b="1" spc="-15" dirty="0">
                <a:latin typeface="Arial"/>
                <a:cs typeface="Arial"/>
              </a:rPr>
              <a:t>АМАНУАЛЬНЫЙ </a:t>
            </a:r>
            <a:r>
              <a:rPr lang="ru-RU" b="1" spc="-15" dirty="0" smtClean="0">
                <a:latin typeface="Arial"/>
                <a:cs typeface="Arial"/>
              </a:rPr>
              <a:t>МЕТОД</a:t>
            </a:r>
            <a:r>
              <a:rPr lang="en-US" b="1" spc="-15" dirty="0" smtClean="0">
                <a:latin typeface="Arial"/>
                <a:cs typeface="Arial"/>
              </a:rPr>
              <a:t> </a:t>
            </a:r>
            <a:r>
              <a:rPr lang="ru-RU" b="1" spc="-15" smtClean="0">
                <a:latin typeface="Arial"/>
                <a:cs typeface="Arial"/>
              </a:rPr>
              <a:t> ИНТУБАЦИОННОЙ </a:t>
            </a:r>
            <a:r>
              <a:rPr lang="ru-RU" b="1" spc="-15" dirty="0">
                <a:latin typeface="Arial"/>
                <a:cs typeface="Arial"/>
              </a:rPr>
              <a:t>КОЛОНОСКОПИИ</a:t>
            </a:r>
            <a:endParaRPr lang="ru-RU" b="1" dirty="0">
              <a:latin typeface="Arial"/>
              <a:cs typeface="Arial"/>
            </a:endParaRPr>
          </a:p>
        </p:txBody>
      </p:sp>
      <p:sp>
        <p:nvSpPr>
          <p:cNvPr id="19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2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16" name="TextBox 15">
            <a:hlinkClick r:id="rId4" action="ppaction://hlinksldjump"/>
          </p:cNvPr>
          <p:cNvSpPr txBox="1"/>
          <p:nvPr/>
        </p:nvSpPr>
        <p:spPr>
          <a:xfrm>
            <a:off x="685800" y="3200400"/>
            <a:ext cx="43200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7" name="TextBox 16">
            <a:hlinkClick r:id="rId5" action="ppaction://hlinksldjump"/>
          </p:cNvPr>
          <p:cNvSpPr txBox="1"/>
          <p:nvPr/>
        </p:nvSpPr>
        <p:spPr>
          <a:xfrm>
            <a:off x="685800" y="3461803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8" name="TextBox 17">
            <a:hlinkClick r:id="rId6" action="ppaction://hlinksldjump"/>
          </p:cNvPr>
          <p:cNvSpPr txBox="1"/>
          <p:nvPr/>
        </p:nvSpPr>
        <p:spPr>
          <a:xfrm>
            <a:off x="685800" y="3711654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20" name="TextBox 19">
            <a:hlinkClick r:id="rId7" action="ppaction://hlinksldjump"/>
          </p:cNvPr>
          <p:cNvSpPr txBox="1"/>
          <p:nvPr/>
        </p:nvSpPr>
        <p:spPr>
          <a:xfrm>
            <a:off x="685800" y="3965696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21" name="TextBox 20">
            <a:hlinkClick r:id="rId8" action="ppaction://hlinksldjump"/>
          </p:cNvPr>
          <p:cNvSpPr txBox="1"/>
          <p:nvPr/>
        </p:nvSpPr>
        <p:spPr>
          <a:xfrm>
            <a:off x="685800" y="4191000"/>
            <a:ext cx="6629400" cy="28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22" name="TextBox 21">
            <a:hlinkClick r:id="rId9" action="ppaction://hlinksldjump"/>
          </p:cNvPr>
          <p:cNvSpPr txBox="1"/>
          <p:nvPr/>
        </p:nvSpPr>
        <p:spPr>
          <a:xfrm>
            <a:off x="685800" y="4508400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23" name="TextBox 22">
            <a:hlinkClick r:id="rId10" action="ppaction://hlinksldjump"/>
          </p:cNvPr>
          <p:cNvSpPr txBox="1"/>
          <p:nvPr/>
        </p:nvSpPr>
        <p:spPr>
          <a:xfrm>
            <a:off x="719919" y="4724400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24" name="TextBox 23">
            <a:hlinkClick r:id="rId11" action="ppaction://hlinksldjump"/>
          </p:cNvPr>
          <p:cNvSpPr txBox="1"/>
          <p:nvPr/>
        </p:nvSpPr>
        <p:spPr>
          <a:xfrm>
            <a:off x="685800" y="5029200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25" name="TextBox 24">
            <a:hlinkClick r:id="rId12" action="ppaction://hlinksldjump"/>
          </p:cNvPr>
          <p:cNvSpPr txBox="1"/>
          <p:nvPr/>
        </p:nvSpPr>
        <p:spPr>
          <a:xfrm>
            <a:off x="729018" y="5276955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26" name="TextBox 25">
            <a:hlinkClick r:id="rId13" action="ppaction://hlinksldjump"/>
          </p:cNvPr>
          <p:cNvSpPr txBox="1"/>
          <p:nvPr/>
        </p:nvSpPr>
        <p:spPr>
          <a:xfrm>
            <a:off x="685800" y="5492955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27" name="TextBox 26">
            <a:hlinkClick r:id="rId14" action="ppaction://hlinksldjump"/>
          </p:cNvPr>
          <p:cNvSpPr txBox="1"/>
          <p:nvPr/>
        </p:nvSpPr>
        <p:spPr>
          <a:xfrm>
            <a:off x="747215" y="5803800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28" name="TextBox 27">
            <a:hlinkClick r:id="rId15" action="ppaction://hlinksldjump"/>
          </p:cNvPr>
          <p:cNvSpPr txBox="1"/>
          <p:nvPr/>
        </p:nvSpPr>
        <p:spPr>
          <a:xfrm>
            <a:off x="762000" y="6034585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29" name="TextBox 28">
            <a:hlinkClick r:id="rId16" action="ppaction://hlinksldjump"/>
          </p:cNvPr>
          <p:cNvSpPr txBox="1"/>
          <p:nvPr/>
        </p:nvSpPr>
        <p:spPr>
          <a:xfrm>
            <a:off x="719919" y="6288801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vertion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983196"/>
            <a:ext cx="6291326" cy="44938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object 3"/>
          <p:cNvSpPr txBox="1"/>
          <p:nvPr/>
        </p:nvSpPr>
        <p:spPr>
          <a:xfrm>
            <a:off x="398385" y="696464"/>
            <a:ext cx="8399188" cy="1007968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640"/>
              </a:spcBef>
            </a:pPr>
            <a:r>
              <a:rPr lang="ru-RU" sz="1600" b="1" spc="-5" dirty="0" smtClean="0">
                <a:latin typeface="Arial"/>
                <a:cs typeface="Arial"/>
              </a:rPr>
              <a:t>10</a:t>
            </a:r>
            <a:r>
              <a:rPr sz="1600" b="1" spc="-5" dirty="0" smtClean="0">
                <a:latin typeface="Arial"/>
                <a:cs typeface="Arial"/>
              </a:rPr>
              <a:t>. </a:t>
            </a:r>
            <a:r>
              <a:rPr lang="ru-RU" sz="1600" b="1" spc="-15" dirty="0" smtClean="0">
                <a:latin typeface="Arial"/>
                <a:cs typeface="Arial"/>
              </a:rPr>
              <a:t>Иллюстрация </a:t>
            </a:r>
            <a:r>
              <a:rPr lang="ru-RU" sz="1600" b="1" spc="-10" dirty="0" smtClean="0">
                <a:latin typeface="Arial"/>
                <a:cs typeface="Arial"/>
              </a:rPr>
              <a:t>генерации </a:t>
            </a:r>
            <a:r>
              <a:rPr lang="ru-RU" sz="1600" b="1" spc="-15" dirty="0" err="1">
                <a:latin typeface="Arial"/>
                <a:cs typeface="Arial"/>
              </a:rPr>
              <a:t>пневманической</a:t>
            </a:r>
            <a:r>
              <a:rPr lang="ru-RU" sz="1600" b="1" spc="-15" dirty="0">
                <a:latin typeface="Arial"/>
                <a:cs typeface="Arial"/>
              </a:rPr>
              <a:t> </a:t>
            </a:r>
            <a:r>
              <a:rPr lang="ru-RU" sz="1600" b="1" spc="-10" dirty="0" smtClean="0">
                <a:latin typeface="Arial"/>
                <a:cs typeface="Arial"/>
              </a:rPr>
              <a:t>силы</a:t>
            </a:r>
            <a:endParaRPr lang="ru-RU" sz="1600" dirty="0">
              <a:latin typeface="Arial"/>
              <a:cs typeface="Arial"/>
            </a:endParaRPr>
          </a:p>
          <a:p>
            <a:pPr marL="12700" marR="5080" algn="just">
              <a:spcBef>
                <a:spcPts val="535"/>
              </a:spcBef>
            </a:pPr>
            <a:r>
              <a:rPr lang="ru-RU" sz="1600" spc="-15" dirty="0">
                <a:latin typeface="Arial"/>
                <a:cs typeface="Arial"/>
              </a:rPr>
              <a:t>Н</a:t>
            </a:r>
            <a:r>
              <a:rPr sz="1600" spc="-5" dirty="0" err="1" smtClean="0">
                <a:latin typeface="Arial"/>
                <a:cs typeface="Arial"/>
              </a:rPr>
              <a:t>акатывани</a:t>
            </a:r>
            <a:r>
              <a:rPr lang="ru-RU" sz="1600" spc="-5" dirty="0" smtClean="0">
                <a:latin typeface="Arial"/>
                <a:cs typeface="Arial"/>
              </a:rPr>
              <a:t>е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выворачивающегося </a:t>
            </a:r>
            <a:r>
              <a:rPr sz="1600" spc="-10" dirty="0" err="1" smtClean="0">
                <a:latin typeface="Arial"/>
                <a:cs typeface="Arial"/>
              </a:rPr>
              <a:t>инвагинатора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sz="1600" spc="-10" dirty="0" err="1">
                <a:latin typeface="Arial"/>
                <a:cs typeface="Arial"/>
              </a:rPr>
              <a:t>на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 err="1" smtClean="0">
                <a:latin typeface="Arial"/>
                <a:cs typeface="Arial"/>
              </a:rPr>
              <a:t>слизистую</a:t>
            </a:r>
            <a:r>
              <a:rPr lang="ru-RU" sz="1600" dirty="0" smtClean="0">
                <a:latin typeface="Arial"/>
                <a:cs typeface="Arial"/>
              </a:rPr>
              <a:t> ободочной </a:t>
            </a:r>
            <a:r>
              <a:rPr sz="1600" spc="-5" dirty="0" err="1" smtClean="0">
                <a:latin typeface="Arial"/>
                <a:cs typeface="Arial"/>
              </a:rPr>
              <a:t>кишки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обеспечивает </a:t>
            </a:r>
            <a:r>
              <a:rPr lang="ru-RU" sz="1600" spc="-5" dirty="0" err="1" smtClean="0">
                <a:latin typeface="Arial"/>
                <a:cs typeface="Arial"/>
              </a:rPr>
              <a:t>атравматичность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lang="ru-RU" sz="1600" spc="-5" dirty="0" err="1" smtClean="0">
                <a:latin typeface="Arial"/>
                <a:cs typeface="Arial"/>
              </a:rPr>
              <a:t>пневмо</a:t>
            </a:r>
            <a:r>
              <a:rPr lang="ru-RU" sz="1600" spc="-5" dirty="0" smtClean="0">
                <a:latin typeface="Arial"/>
                <a:cs typeface="Arial"/>
              </a:rPr>
              <a:t>-мануальной интубации.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78800" y="506476"/>
            <a:ext cx="763587" cy="231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86801" y="180975"/>
            <a:ext cx="763587" cy="231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46684" y="2001639"/>
            <a:ext cx="1752600" cy="512961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5"/>
              </a:lnSpc>
            </a:pPr>
            <a:r>
              <a:rPr sz="1600" b="1" spc="-10" dirty="0" err="1" smtClean="0">
                <a:solidFill>
                  <a:srgbClr val="FFFFFF"/>
                </a:solidFill>
                <a:latin typeface="Arial"/>
                <a:cs typeface="Arial"/>
              </a:rPr>
              <a:t>Для</a:t>
            </a:r>
            <a:r>
              <a:rPr lang="en-US" sz="1600" b="1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20" dirty="0" err="1" smtClean="0">
                <a:solidFill>
                  <a:srgbClr val="FFFFFF"/>
                </a:solidFill>
                <a:latin typeface="Arial"/>
                <a:cs typeface="Arial"/>
              </a:rPr>
              <a:t>просмотра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345"/>
              </a:lnSpc>
            </a:pPr>
            <a:r>
              <a:rPr lang="ru-RU" sz="1600" b="1" spc="-15" dirty="0" smtClean="0">
                <a:solidFill>
                  <a:srgbClr val="FFFFFF"/>
                </a:solidFill>
                <a:latin typeface="Arial"/>
                <a:cs typeface="Arial"/>
              </a:rPr>
              <a:t>З</a:t>
            </a:r>
            <a:r>
              <a:rPr sz="1600" b="1" spc="-15" dirty="0" err="1" smtClean="0">
                <a:solidFill>
                  <a:srgbClr val="FFFFFF"/>
                </a:solidFill>
                <a:latin typeface="Arial"/>
                <a:cs typeface="Arial"/>
              </a:rPr>
              <a:t>аписи</a:t>
            </a:r>
            <a:r>
              <a:rPr lang="en-US" sz="1600" b="1" spc="-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20" dirty="0" err="1" smtClean="0">
                <a:solidFill>
                  <a:srgbClr val="FFFFFF"/>
                </a:solidFill>
                <a:latin typeface="Arial"/>
                <a:cs typeface="Arial"/>
              </a:rPr>
              <a:t>к</a:t>
            </a:r>
            <a:r>
              <a:rPr sz="1600" b="1" spc="-15" dirty="0" err="1" smtClean="0">
                <a:solidFill>
                  <a:srgbClr val="FFFFFF"/>
                </a:solidFill>
                <a:latin typeface="Arial"/>
                <a:cs typeface="Arial"/>
              </a:rPr>
              <a:t>л</a:t>
            </a:r>
            <a:r>
              <a:rPr sz="1600" b="1" spc="-5" dirty="0" err="1" smtClean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600" b="1" dirty="0" err="1" smtClean="0">
                <a:solidFill>
                  <a:srgbClr val="FFFFFF"/>
                </a:solidFill>
                <a:latin typeface="Arial"/>
                <a:cs typeface="Arial"/>
              </a:rPr>
              <a:t>к</a:t>
            </a:r>
            <a:r>
              <a:rPr sz="1600" b="1" spc="-5" dirty="0" err="1" smtClean="0">
                <a:solidFill>
                  <a:srgbClr val="FFFFFF"/>
                </a:solidFill>
                <a:latin typeface="Arial"/>
                <a:cs typeface="Arial"/>
              </a:rPr>
              <a:t>ни</a:t>
            </a:r>
            <a:r>
              <a:rPr sz="1600" b="1" spc="-25" dirty="0" err="1" smtClean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1600" b="1" spc="-5" dirty="0" err="1" smtClean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1600" b="1" spc="-5" dirty="0" smtClean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по</a:t>
            </a:r>
            <a:r>
              <a:rPr sz="16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35" dirty="0">
                <a:solidFill>
                  <a:srgbClr val="FFFFFF"/>
                </a:solidFill>
                <a:latin typeface="Arial"/>
                <a:cs typeface="Arial"/>
              </a:rPr>
              <a:t>фото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753475" y="6474789"/>
            <a:ext cx="24892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lang="ru-RU" dirty="0" smtClean="0"/>
              <a:t>10</a:t>
            </a:r>
            <a:endParaRPr dirty="0"/>
          </a:p>
        </p:txBody>
      </p:sp>
      <p:sp>
        <p:nvSpPr>
          <p:cNvPr id="12" name="object 23"/>
          <p:cNvSpPr txBox="1"/>
          <p:nvPr/>
        </p:nvSpPr>
        <p:spPr>
          <a:xfrm>
            <a:off x="487362" y="188912"/>
            <a:ext cx="7533005" cy="562975"/>
          </a:xfrm>
          <a:prstGeom prst="rect">
            <a:avLst/>
          </a:prstGeom>
          <a:solidFill>
            <a:srgbClr val="5CD430"/>
          </a:solidFill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1600" b="1" i="1" spc="-5" dirty="0" err="1" smtClean="0">
                <a:latin typeface="Arial"/>
                <a:cs typeface="Arial"/>
              </a:rPr>
              <a:t>Перспективы</a:t>
            </a:r>
            <a:r>
              <a:rPr sz="1600" b="1" i="1" spc="-5" dirty="0" smtClean="0">
                <a:latin typeface="Arial"/>
                <a:cs typeface="Arial"/>
              </a:rPr>
              <a:t> </a:t>
            </a:r>
            <a:r>
              <a:rPr lang="ru-RU" sz="1600" b="1" i="1" spc="-5" dirty="0" smtClean="0">
                <a:latin typeface="Arial"/>
                <a:cs typeface="Arial"/>
              </a:rPr>
              <a:t>скрининга и лечения </a:t>
            </a:r>
            <a:r>
              <a:rPr lang="ru-RU" sz="1600" b="1" i="1" spc="-25" dirty="0" smtClean="0">
                <a:latin typeface="Arial"/>
                <a:cs typeface="Arial"/>
              </a:rPr>
              <a:t>рака колон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b="1" i="1" spc="-5" dirty="0">
                <a:latin typeface="Arial"/>
                <a:cs typeface="Arial"/>
              </a:rPr>
              <a:t>Часть 3. Амануальный метод интубационной колоноскопии</a:t>
            </a:r>
          </a:p>
        </p:txBody>
      </p:sp>
      <p:sp>
        <p:nvSpPr>
          <p:cNvPr id="13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7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54776" y="2414651"/>
            <a:ext cx="2811399" cy="3484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9950" y="2409888"/>
            <a:ext cx="2821305" cy="3494404"/>
          </a:xfrm>
          <a:custGeom>
            <a:avLst/>
            <a:gdLst/>
            <a:ahLst/>
            <a:cxnLst/>
            <a:rect l="l" t="t" r="r" b="b"/>
            <a:pathLst>
              <a:path w="2821304" h="3494404">
                <a:moveTo>
                  <a:pt x="0" y="3494024"/>
                </a:moveTo>
                <a:lnTo>
                  <a:pt x="2820924" y="3494024"/>
                </a:lnTo>
                <a:lnTo>
                  <a:pt x="2820924" y="0"/>
                </a:lnTo>
                <a:lnTo>
                  <a:pt x="0" y="0"/>
                </a:lnTo>
                <a:lnTo>
                  <a:pt x="0" y="349402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0687" y="2425700"/>
            <a:ext cx="2609850" cy="3467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5925" y="2420937"/>
            <a:ext cx="2619375" cy="3476625"/>
          </a:xfrm>
          <a:custGeom>
            <a:avLst/>
            <a:gdLst/>
            <a:ahLst/>
            <a:cxnLst/>
            <a:rect l="l" t="t" r="r" b="b"/>
            <a:pathLst>
              <a:path w="2619375" h="3476625">
                <a:moveTo>
                  <a:pt x="0" y="3476625"/>
                </a:moveTo>
                <a:lnTo>
                  <a:pt x="2619375" y="3476625"/>
                </a:lnTo>
                <a:lnTo>
                  <a:pt x="2619375" y="0"/>
                </a:lnTo>
                <a:lnTo>
                  <a:pt x="0" y="0"/>
                </a:lnTo>
                <a:lnTo>
                  <a:pt x="0" y="347662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21025" y="2424176"/>
            <a:ext cx="2740025" cy="3471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16198" y="2419413"/>
            <a:ext cx="2749550" cy="3481704"/>
          </a:xfrm>
          <a:custGeom>
            <a:avLst/>
            <a:gdLst/>
            <a:ahLst/>
            <a:cxnLst/>
            <a:rect l="l" t="t" r="r" b="b"/>
            <a:pathLst>
              <a:path w="2749550" h="3481704">
                <a:moveTo>
                  <a:pt x="0" y="3481324"/>
                </a:moveTo>
                <a:lnTo>
                  <a:pt x="2749550" y="3481324"/>
                </a:lnTo>
                <a:lnTo>
                  <a:pt x="2749550" y="0"/>
                </a:lnTo>
                <a:lnTo>
                  <a:pt x="0" y="0"/>
                </a:lnTo>
                <a:lnTo>
                  <a:pt x="0" y="348132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2015" y="5959246"/>
            <a:ext cx="8401685" cy="57349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080" algn="just">
              <a:lnSpc>
                <a:spcPct val="80000"/>
              </a:lnSpc>
              <a:spcBef>
                <a:spcPts val="440"/>
              </a:spcBef>
            </a:pPr>
            <a:r>
              <a:rPr sz="1400" spc="-10" dirty="0">
                <a:latin typeface="Arial"/>
                <a:cs typeface="Arial"/>
              </a:rPr>
              <a:t>Рентгенограммы, </a:t>
            </a:r>
            <a:r>
              <a:rPr sz="1400" spc="-5" dirty="0">
                <a:latin typeface="Arial"/>
                <a:cs typeface="Arial"/>
              </a:rPr>
              <a:t>фиксирующие первое тестирование </a:t>
            </a:r>
            <a:r>
              <a:rPr sz="1400" spc="-10" dirty="0">
                <a:latin typeface="Arial"/>
                <a:cs typeface="Arial"/>
              </a:rPr>
              <a:t>двусильной </a:t>
            </a:r>
            <a:r>
              <a:rPr sz="1400" spc="-5" dirty="0">
                <a:latin typeface="Arial"/>
                <a:cs typeface="Arial"/>
              </a:rPr>
              <a:t>интубирующей системы. </a:t>
            </a:r>
            <a:r>
              <a:rPr sz="1400" spc="-10" dirty="0">
                <a:latin typeface="Arial"/>
                <a:cs typeface="Arial"/>
              </a:rPr>
              <a:t>Слева </a:t>
            </a:r>
            <a:r>
              <a:rPr sz="1400" dirty="0">
                <a:latin typeface="Arial"/>
                <a:cs typeface="Arial"/>
              </a:rPr>
              <a:t>–  </a:t>
            </a:r>
            <a:r>
              <a:rPr sz="1400" spc="-10" dirty="0">
                <a:latin typeface="Arial"/>
                <a:cs typeface="Arial"/>
              </a:rPr>
              <a:t>полная </a:t>
            </a:r>
            <a:r>
              <a:rPr sz="1400" spc="-5" dirty="0">
                <a:latin typeface="Arial"/>
                <a:cs typeface="Arial"/>
              </a:rPr>
              <a:t>интубация </a:t>
            </a:r>
            <a:r>
              <a:rPr sz="1400" spc="-15" dirty="0">
                <a:latin typeface="Arial"/>
                <a:cs typeface="Arial"/>
              </a:rPr>
              <a:t>толстой </a:t>
            </a:r>
            <a:r>
              <a:rPr sz="1400" spc="-5" dirty="0">
                <a:latin typeface="Arial"/>
                <a:cs typeface="Arial"/>
              </a:rPr>
              <a:t>кишки, </a:t>
            </a:r>
            <a:r>
              <a:rPr sz="1400" dirty="0">
                <a:latin typeface="Arial"/>
                <a:cs typeface="Arial"/>
              </a:rPr>
              <a:t>в </a:t>
            </a:r>
            <a:r>
              <a:rPr sz="1400" spc="-10" dirty="0">
                <a:latin typeface="Arial"/>
                <a:cs typeface="Arial"/>
              </a:rPr>
              <a:t>центре </a:t>
            </a:r>
            <a:r>
              <a:rPr sz="1400" dirty="0">
                <a:latin typeface="Arial"/>
                <a:cs typeface="Arial"/>
              </a:rPr>
              <a:t>и </a:t>
            </a:r>
            <a:r>
              <a:rPr sz="1400" spc="-5" dirty="0">
                <a:latin typeface="Arial"/>
                <a:cs typeface="Arial"/>
              </a:rPr>
              <a:t>справа </a:t>
            </a:r>
            <a:r>
              <a:rPr sz="1400" dirty="0">
                <a:latin typeface="Arial"/>
                <a:cs typeface="Arial"/>
              </a:rPr>
              <a:t>– </a:t>
            </a:r>
            <a:r>
              <a:rPr sz="1400" spc="-5" dirty="0">
                <a:latin typeface="Arial"/>
                <a:cs typeface="Arial"/>
              </a:rPr>
              <a:t>то </a:t>
            </a:r>
            <a:r>
              <a:rPr sz="1400" dirty="0">
                <a:latin typeface="Arial"/>
                <a:cs typeface="Arial"/>
              </a:rPr>
              <a:t>же </a:t>
            </a:r>
            <a:r>
              <a:rPr sz="1400" spc="-5" dirty="0">
                <a:latin typeface="Arial"/>
                <a:cs typeface="Arial"/>
              </a:rPr>
              <a:t>плюс </a:t>
            </a:r>
            <a:r>
              <a:rPr sz="1400" spc="-10" dirty="0">
                <a:latin typeface="Arial"/>
                <a:cs typeface="Arial"/>
              </a:rPr>
              <a:t>селективное </a:t>
            </a:r>
            <a:r>
              <a:rPr sz="1400" spc="-5" dirty="0">
                <a:latin typeface="Arial"/>
                <a:cs typeface="Arial"/>
              </a:rPr>
              <a:t>контрастирование  слепой </a:t>
            </a:r>
            <a:r>
              <a:rPr sz="1400" dirty="0">
                <a:latin typeface="Arial"/>
                <a:cs typeface="Arial"/>
              </a:rPr>
              <a:t>и </a:t>
            </a:r>
            <a:r>
              <a:rPr sz="1400" spc="-15" dirty="0" err="1">
                <a:latin typeface="Arial"/>
                <a:cs typeface="Arial"/>
              </a:rPr>
              <a:t>восходящей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 err="1" smtClean="0">
                <a:latin typeface="Arial"/>
                <a:cs typeface="Arial"/>
              </a:rPr>
              <a:t>киш</a:t>
            </a:r>
            <a:r>
              <a:rPr lang="ru-RU" sz="1400" spc="-5" dirty="0" err="1" smtClean="0">
                <a:latin typeface="Arial"/>
                <a:cs typeface="Arial"/>
              </a:rPr>
              <a:t>ок</a:t>
            </a:r>
            <a:r>
              <a:rPr sz="1400" spc="-5" dirty="0" smtClean="0">
                <a:latin typeface="Arial"/>
                <a:cs typeface="Arial"/>
              </a:rPr>
              <a:t>.</a:t>
            </a:r>
            <a:r>
              <a:rPr lang="ru-RU" sz="1400" spc="-5" dirty="0" smtClean="0">
                <a:latin typeface="Arial"/>
                <a:cs typeface="Arial"/>
              </a:rPr>
              <a:t> Испытатель - </a:t>
            </a:r>
            <a:r>
              <a:rPr lang="ru-RU" sz="1400" spc="-15" dirty="0" smtClean="0">
                <a:latin typeface="Arial"/>
                <a:cs typeface="Arial"/>
              </a:rPr>
              <a:t>Я.М.А., и</a:t>
            </a:r>
            <a:r>
              <a:rPr lang="ru-RU" sz="1400" spc="-5" dirty="0" smtClean="0">
                <a:latin typeface="Arial"/>
                <a:cs typeface="Arial"/>
              </a:rPr>
              <a:t>спытуемый - С.А.М.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8968" y="860958"/>
            <a:ext cx="8380730" cy="13773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sz="1600" b="1" spc="-10" dirty="0" smtClean="0">
                <a:latin typeface="Arial"/>
                <a:cs typeface="Arial"/>
              </a:rPr>
              <a:t>1</a:t>
            </a:r>
            <a:r>
              <a:rPr lang="ru-RU" sz="1600" b="1" spc="-10" dirty="0" smtClean="0">
                <a:latin typeface="Arial"/>
                <a:cs typeface="Arial"/>
              </a:rPr>
              <a:t>1</a:t>
            </a:r>
            <a:r>
              <a:rPr sz="1600" b="1" spc="-10" dirty="0" smtClean="0">
                <a:latin typeface="Arial"/>
                <a:cs typeface="Arial"/>
              </a:rPr>
              <a:t>. </a:t>
            </a:r>
            <a:r>
              <a:rPr lang="ru-RU" sz="1600" b="1" spc="-10" dirty="0" smtClean="0">
                <a:latin typeface="Arial"/>
                <a:cs typeface="Arial"/>
              </a:rPr>
              <a:t>Испытания системы «Тяни-Толкай»</a:t>
            </a:r>
            <a:endParaRPr sz="1600" b="1" spc="-2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545"/>
              </a:spcBef>
            </a:pPr>
            <a:r>
              <a:rPr lang="ru-RU" sz="1600" spc="-5" dirty="0" smtClean="0">
                <a:latin typeface="Arial"/>
                <a:cs typeface="Arial"/>
              </a:rPr>
              <a:t>Результаты и</a:t>
            </a:r>
            <a:r>
              <a:rPr sz="1600" spc="-5" dirty="0" err="1" smtClean="0">
                <a:latin typeface="Arial"/>
                <a:cs typeface="Arial"/>
              </a:rPr>
              <a:t>спытания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однозначно </a:t>
            </a:r>
            <a:r>
              <a:rPr lang="ru-RU" sz="1600" dirty="0" smtClean="0">
                <a:latin typeface="Arial"/>
                <a:cs typeface="Arial"/>
              </a:rPr>
              <a:t>д</a:t>
            </a:r>
            <a:r>
              <a:rPr sz="1600" dirty="0" err="1" smtClean="0">
                <a:latin typeface="Arial"/>
                <a:cs typeface="Arial"/>
              </a:rPr>
              <a:t>оказали</a:t>
            </a:r>
            <a:r>
              <a:rPr sz="1600" dirty="0">
                <a:latin typeface="Arial"/>
                <a:cs typeface="Arial"/>
              </a:rPr>
              <a:t>: 1) </a:t>
            </a:r>
            <a:r>
              <a:rPr sz="1600" spc="-5" dirty="0">
                <a:latin typeface="Arial"/>
                <a:cs typeface="Arial"/>
              </a:rPr>
              <a:t>эргономичность интубации -  ее </a:t>
            </a:r>
            <a:r>
              <a:rPr sz="1600" spc="-10" dirty="0" err="1">
                <a:latin typeface="Arial"/>
                <a:cs typeface="Arial"/>
              </a:rPr>
              <a:t>выполнял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lang="ru-RU" sz="1600" spc="-15" dirty="0" smtClean="0">
                <a:latin typeface="Arial"/>
                <a:cs typeface="Arial"/>
              </a:rPr>
              <a:t>инженер</a:t>
            </a:r>
            <a:r>
              <a:rPr sz="1600" spc="-10" dirty="0" smtClean="0">
                <a:latin typeface="Arial"/>
                <a:cs typeface="Arial"/>
              </a:rPr>
              <a:t>; </a:t>
            </a:r>
            <a:r>
              <a:rPr sz="1600" spc="-5" dirty="0">
                <a:latin typeface="Arial"/>
                <a:cs typeface="Arial"/>
              </a:rPr>
              <a:t>2) </a:t>
            </a:r>
            <a:r>
              <a:rPr sz="1600" spc="-10" dirty="0">
                <a:latin typeface="Arial"/>
                <a:cs typeface="Arial"/>
              </a:rPr>
              <a:t>возможность </a:t>
            </a:r>
            <a:r>
              <a:rPr sz="1600" spc="-5" dirty="0">
                <a:latin typeface="Arial"/>
                <a:cs typeface="Arial"/>
              </a:rPr>
              <a:t>соразмерной и </a:t>
            </a:r>
            <a:r>
              <a:rPr sz="1600" spc="-10" dirty="0" err="1" smtClean="0">
                <a:latin typeface="Arial"/>
                <a:cs typeface="Arial"/>
              </a:rPr>
              <a:t>полной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интубации </a:t>
            </a:r>
            <a:r>
              <a:rPr sz="1600" spc="-15" dirty="0">
                <a:latin typeface="Arial"/>
                <a:cs typeface="Arial"/>
              </a:rPr>
              <a:t>толстой </a:t>
            </a:r>
            <a:r>
              <a:rPr sz="1600" dirty="0">
                <a:latin typeface="Arial"/>
                <a:cs typeface="Arial"/>
              </a:rPr>
              <a:t>кишки </a:t>
            </a:r>
            <a:r>
              <a:rPr sz="1600" spc="-5" dirty="0">
                <a:latin typeface="Arial"/>
                <a:cs typeface="Arial"/>
              </a:rPr>
              <a:t>- см. рентгенограммы; 3) </a:t>
            </a:r>
            <a:r>
              <a:rPr lang="ru-RU" sz="1600" spc="-5" dirty="0" smtClean="0">
                <a:latin typeface="Arial"/>
                <a:cs typeface="Arial"/>
              </a:rPr>
              <a:t>полную </a:t>
            </a:r>
            <a:r>
              <a:rPr sz="1600" spc="-15" dirty="0" err="1" smtClean="0">
                <a:latin typeface="Arial"/>
                <a:cs typeface="Arial"/>
              </a:rPr>
              <a:t>безболезненность</a:t>
            </a:r>
            <a:r>
              <a:rPr sz="1600" spc="-15" dirty="0" smtClean="0">
                <a:latin typeface="Arial"/>
                <a:cs typeface="Arial"/>
              </a:rPr>
              <a:t>  </a:t>
            </a:r>
            <a:r>
              <a:rPr sz="1600" spc="-10" dirty="0" err="1">
                <a:latin typeface="Arial"/>
                <a:cs typeface="Arial"/>
              </a:rPr>
              <a:t>интубации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–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lang="ru-RU" sz="1600" spc="-10" dirty="0" smtClean="0">
                <a:latin typeface="Arial"/>
                <a:cs typeface="Arial"/>
              </a:rPr>
              <a:t>испытуемые </a:t>
            </a:r>
            <a:r>
              <a:rPr sz="1600" spc="-10" dirty="0" err="1" smtClean="0">
                <a:latin typeface="Arial"/>
                <a:cs typeface="Arial"/>
              </a:rPr>
              <a:t>не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ощущали начала, </a:t>
            </a:r>
            <a:r>
              <a:rPr sz="1600" spc="-20" dirty="0">
                <a:latin typeface="Arial"/>
                <a:cs typeface="Arial"/>
              </a:rPr>
              <a:t>хода </a:t>
            </a:r>
            <a:r>
              <a:rPr sz="1600" spc="-5" dirty="0">
                <a:latin typeface="Arial"/>
                <a:cs typeface="Arial"/>
              </a:rPr>
              <a:t>и </a:t>
            </a:r>
            <a:r>
              <a:rPr sz="1600" spc="-10" dirty="0">
                <a:latin typeface="Arial"/>
                <a:cs typeface="Arial"/>
              </a:rPr>
              <a:t>окончания</a:t>
            </a:r>
            <a:r>
              <a:rPr sz="1600" spc="3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интубации.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178800" y="506476"/>
            <a:ext cx="763587" cy="231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86801" y="180975"/>
            <a:ext cx="763587" cy="231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8753475" y="6474789"/>
            <a:ext cx="24892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 smtClean="0"/>
              <a:t>1</a:t>
            </a:r>
            <a:r>
              <a:rPr lang="ru-RU" dirty="0" smtClean="0"/>
              <a:t>1</a:t>
            </a:r>
            <a:endParaRPr dirty="0"/>
          </a:p>
        </p:txBody>
      </p:sp>
      <p:sp>
        <p:nvSpPr>
          <p:cNvPr id="17" name="object 23"/>
          <p:cNvSpPr txBox="1"/>
          <p:nvPr/>
        </p:nvSpPr>
        <p:spPr>
          <a:xfrm>
            <a:off x="487362" y="188912"/>
            <a:ext cx="7533005" cy="562975"/>
          </a:xfrm>
          <a:prstGeom prst="rect">
            <a:avLst/>
          </a:prstGeom>
          <a:solidFill>
            <a:srgbClr val="5CD430"/>
          </a:solidFill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1600" b="1" i="1" spc="-5" dirty="0" err="1" smtClean="0">
                <a:latin typeface="Arial"/>
                <a:cs typeface="Arial"/>
              </a:rPr>
              <a:t>Перспективы</a:t>
            </a:r>
            <a:r>
              <a:rPr sz="1600" b="1" i="1" spc="-5" dirty="0" smtClean="0">
                <a:latin typeface="Arial"/>
                <a:cs typeface="Arial"/>
              </a:rPr>
              <a:t> </a:t>
            </a:r>
            <a:r>
              <a:rPr lang="ru-RU" sz="1600" b="1" i="1" spc="-5" dirty="0" smtClean="0">
                <a:latin typeface="Arial"/>
                <a:cs typeface="Arial"/>
              </a:rPr>
              <a:t>скрининга и лечения </a:t>
            </a:r>
            <a:r>
              <a:rPr lang="ru-RU" sz="1600" b="1" i="1" spc="-25" dirty="0" smtClean="0">
                <a:latin typeface="Arial"/>
                <a:cs typeface="Arial"/>
              </a:rPr>
              <a:t>рака колон</a:t>
            </a:r>
            <a:endParaRPr sz="1600" dirty="0" smtClean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b="1" i="1" spc="-5" dirty="0" err="1" smtClean="0">
                <a:latin typeface="Arial"/>
                <a:cs typeface="Arial"/>
              </a:rPr>
              <a:t>Часть</a:t>
            </a:r>
            <a:r>
              <a:rPr b="1" i="1" spc="-5" dirty="0" smtClean="0">
                <a:latin typeface="Arial"/>
                <a:cs typeface="Arial"/>
              </a:rPr>
              <a:t> 3. </a:t>
            </a:r>
            <a:r>
              <a:rPr b="1" i="1" spc="-5" dirty="0" err="1" smtClean="0">
                <a:latin typeface="Arial"/>
                <a:cs typeface="Arial"/>
              </a:rPr>
              <a:t>Амануальный</a:t>
            </a:r>
            <a:r>
              <a:rPr b="1" i="1" spc="-5" dirty="0" smtClean="0">
                <a:latin typeface="Arial"/>
                <a:cs typeface="Arial"/>
              </a:rPr>
              <a:t> </a:t>
            </a:r>
            <a:r>
              <a:rPr b="1" i="1" spc="-5" dirty="0" err="1" smtClean="0">
                <a:latin typeface="Arial"/>
                <a:cs typeface="Arial"/>
              </a:rPr>
              <a:t>метод</a:t>
            </a:r>
            <a:r>
              <a:rPr b="1" i="1" spc="-5" dirty="0" smtClean="0">
                <a:latin typeface="Arial"/>
                <a:cs typeface="Arial"/>
              </a:rPr>
              <a:t> интубационной колоноскопии</a:t>
            </a:r>
            <a:endParaRPr b="1" i="1" spc="-5" dirty="0">
              <a:latin typeface="Arial"/>
              <a:cs typeface="Arial"/>
            </a:endParaRPr>
          </a:p>
        </p:txBody>
      </p:sp>
      <p:sp>
        <p:nvSpPr>
          <p:cNvPr id="18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7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lonoscop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839" r="17519"/>
          <a:stretch/>
        </p:blipFill>
        <p:spPr>
          <a:xfrm>
            <a:off x="5337175" y="3381439"/>
            <a:ext cx="3425825" cy="301936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19320" y="1341477"/>
            <a:ext cx="8345046" cy="16748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4416" y="1336779"/>
            <a:ext cx="8354806" cy="1684655"/>
          </a:xfrm>
          <a:custGeom>
            <a:avLst/>
            <a:gdLst/>
            <a:ahLst/>
            <a:cxnLst/>
            <a:rect l="l" t="t" r="r" b="b"/>
            <a:pathLst>
              <a:path w="8153400" h="1684655">
                <a:moveTo>
                  <a:pt x="0" y="1684401"/>
                </a:moveTo>
                <a:lnTo>
                  <a:pt x="8153400" y="1684401"/>
                </a:lnTo>
                <a:lnTo>
                  <a:pt x="8153400" y="0"/>
                </a:lnTo>
                <a:lnTo>
                  <a:pt x="0" y="0"/>
                </a:lnTo>
                <a:lnTo>
                  <a:pt x="0" y="168440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77052" y="2502512"/>
            <a:ext cx="2314489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54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Ректальная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часть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патрона, 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заключающая</a:t>
            </a:r>
            <a:r>
              <a:rPr sz="1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инвагинатор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00400" y="2775204"/>
            <a:ext cx="294132" cy="4038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17856" y="2767687"/>
            <a:ext cx="1523906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Механизм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подачи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02748" y="2704315"/>
            <a:ext cx="1326097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Анальный</a:t>
            </a:r>
            <a:r>
              <a:rPr sz="1400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4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упор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52525" y="2107922"/>
            <a:ext cx="4290622" cy="457834"/>
          </a:xfrm>
          <a:custGeom>
            <a:avLst/>
            <a:gdLst/>
            <a:ahLst/>
            <a:cxnLst/>
            <a:rect l="l" t="t" r="r" b="b"/>
            <a:pathLst>
              <a:path w="4187190" h="457835">
                <a:moveTo>
                  <a:pt x="4187189" y="0"/>
                </a:moveTo>
                <a:lnTo>
                  <a:pt x="4169213" y="47112"/>
                </a:lnTo>
                <a:lnTo>
                  <a:pt x="4112240" y="90536"/>
                </a:lnTo>
                <a:lnTo>
                  <a:pt x="4071512" y="109737"/>
                </a:lnTo>
                <a:lnTo>
                  <a:pt x="4023896" y="126661"/>
                </a:lnTo>
                <a:lnTo>
                  <a:pt x="3970343" y="140857"/>
                </a:lnTo>
                <a:lnTo>
                  <a:pt x="3911808" y="151873"/>
                </a:lnTo>
                <a:lnTo>
                  <a:pt x="3849242" y="159258"/>
                </a:lnTo>
                <a:lnTo>
                  <a:pt x="2453512" y="277368"/>
                </a:lnTo>
                <a:lnTo>
                  <a:pt x="2390981" y="284748"/>
                </a:lnTo>
                <a:lnTo>
                  <a:pt x="2332463" y="295752"/>
                </a:lnTo>
                <a:lnTo>
                  <a:pt x="2278916" y="309931"/>
                </a:lnTo>
                <a:lnTo>
                  <a:pt x="2231295" y="326835"/>
                </a:lnTo>
                <a:lnTo>
                  <a:pt x="2190557" y="346015"/>
                </a:lnTo>
                <a:lnTo>
                  <a:pt x="2157659" y="367020"/>
                </a:lnTo>
                <a:lnTo>
                  <a:pt x="2119207" y="412712"/>
                </a:lnTo>
                <a:lnTo>
                  <a:pt x="2115566" y="436499"/>
                </a:lnTo>
                <a:lnTo>
                  <a:pt x="2107964" y="413662"/>
                </a:lnTo>
                <a:lnTo>
                  <a:pt x="2062385" y="375073"/>
                </a:lnTo>
                <a:lnTo>
                  <a:pt x="2026436" y="359885"/>
                </a:lnTo>
                <a:lnTo>
                  <a:pt x="1983066" y="347810"/>
                </a:lnTo>
                <a:lnTo>
                  <a:pt x="1933288" y="339132"/>
                </a:lnTo>
                <a:lnTo>
                  <a:pt x="1878116" y="334132"/>
                </a:lnTo>
                <a:lnTo>
                  <a:pt x="1818565" y="333092"/>
                </a:lnTo>
                <a:lnTo>
                  <a:pt x="1755647" y="336296"/>
                </a:lnTo>
                <a:lnTo>
                  <a:pt x="359917" y="454406"/>
                </a:lnTo>
                <a:lnTo>
                  <a:pt x="297034" y="457609"/>
                </a:lnTo>
                <a:lnTo>
                  <a:pt x="237500" y="456569"/>
                </a:lnTo>
                <a:lnTo>
                  <a:pt x="182334" y="451569"/>
                </a:lnTo>
                <a:lnTo>
                  <a:pt x="132552" y="442891"/>
                </a:lnTo>
                <a:lnTo>
                  <a:pt x="89171" y="430816"/>
                </a:lnTo>
                <a:lnTo>
                  <a:pt x="53208" y="415628"/>
                </a:lnTo>
                <a:lnTo>
                  <a:pt x="7605" y="377039"/>
                </a:lnTo>
                <a:lnTo>
                  <a:pt x="0" y="354203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8603" y="2544549"/>
            <a:ext cx="3475313" cy="229235"/>
          </a:xfrm>
          <a:custGeom>
            <a:avLst/>
            <a:gdLst/>
            <a:ahLst/>
            <a:cxnLst/>
            <a:rect l="l" t="t" r="r" b="b"/>
            <a:pathLst>
              <a:path w="3391535" h="229235">
                <a:moveTo>
                  <a:pt x="3391128" y="0"/>
                </a:moveTo>
                <a:lnTo>
                  <a:pt x="3354289" y="35635"/>
                </a:lnTo>
                <a:lnTo>
                  <a:pt x="3310801" y="51403"/>
                </a:lnTo>
                <a:lnTo>
                  <a:pt x="3254147" y="64779"/>
                </a:lnTo>
                <a:lnTo>
                  <a:pt x="3186987" y="74994"/>
                </a:lnTo>
                <a:lnTo>
                  <a:pt x="3111982" y="81279"/>
                </a:lnTo>
                <a:lnTo>
                  <a:pt x="1981555" y="139700"/>
                </a:lnTo>
                <a:lnTo>
                  <a:pt x="1906550" y="145985"/>
                </a:lnTo>
                <a:lnTo>
                  <a:pt x="1839390" y="156200"/>
                </a:lnTo>
                <a:lnTo>
                  <a:pt x="1782737" y="169576"/>
                </a:lnTo>
                <a:lnTo>
                  <a:pt x="1739249" y="185344"/>
                </a:lnTo>
                <a:lnTo>
                  <a:pt x="1702409" y="220979"/>
                </a:lnTo>
                <a:lnTo>
                  <a:pt x="1691401" y="203779"/>
                </a:lnTo>
                <a:lnTo>
                  <a:pt x="1662098" y="189338"/>
                </a:lnTo>
                <a:lnTo>
                  <a:pt x="1617224" y="178149"/>
                </a:lnTo>
                <a:lnTo>
                  <a:pt x="1559501" y="170706"/>
                </a:lnTo>
                <a:lnTo>
                  <a:pt x="1491654" y="167504"/>
                </a:lnTo>
                <a:lnTo>
                  <a:pt x="1416405" y="169036"/>
                </a:lnTo>
                <a:lnTo>
                  <a:pt x="286042" y="227456"/>
                </a:lnTo>
                <a:lnTo>
                  <a:pt x="210795" y="228989"/>
                </a:lnTo>
                <a:lnTo>
                  <a:pt x="142941" y="225787"/>
                </a:lnTo>
                <a:lnTo>
                  <a:pt x="85209" y="218344"/>
                </a:lnTo>
                <a:lnTo>
                  <a:pt x="40323" y="207155"/>
                </a:lnTo>
                <a:lnTo>
                  <a:pt x="11011" y="192714"/>
                </a:lnTo>
                <a:lnTo>
                  <a:pt x="0" y="175513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92633" y="2573689"/>
            <a:ext cx="226438" cy="361950"/>
          </a:xfrm>
          <a:custGeom>
            <a:avLst/>
            <a:gdLst/>
            <a:ahLst/>
            <a:cxnLst/>
            <a:rect l="l" t="t" r="r" b="b"/>
            <a:pathLst>
              <a:path w="220979" h="361950">
                <a:moveTo>
                  <a:pt x="45122" y="40965"/>
                </a:moveTo>
                <a:lnTo>
                  <a:pt x="37770" y="47313"/>
                </a:lnTo>
                <a:lnTo>
                  <a:pt x="28476" y="50338"/>
                </a:lnTo>
                <a:lnTo>
                  <a:pt x="204267" y="361638"/>
                </a:lnTo>
                <a:lnTo>
                  <a:pt x="220904" y="352367"/>
                </a:lnTo>
                <a:lnTo>
                  <a:pt x="45122" y="40965"/>
                </a:lnTo>
                <a:close/>
              </a:path>
              <a:path w="220979" h="361950">
                <a:moveTo>
                  <a:pt x="22330" y="0"/>
                </a:moveTo>
                <a:lnTo>
                  <a:pt x="12751" y="3117"/>
                </a:lnTo>
                <a:lnTo>
                  <a:pt x="5135" y="9693"/>
                </a:lnTo>
                <a:lnTo>
                  <a:pt x="781" y="18389"/>
                </a:lnTo>
                <a:lnTo>
                  <a:pt x="0" y="28084"/>
                </a:lnTo>
                <a:lnTo>
                  <a:pt x="3099" y="37661"/>
                </a:lnTo>
                <a:lnTo>
                  <a:pt x="9749" y="45331"/>
                </a:lnTo>
                <a:lnTo>
                  <a:pt x="18482" y="49678"/>
                </a:lnTo>
                <a:lnTo>
                  <a:pt x="28192" y="50430"/>
                </a:lnTo>
                <a:lnTo>
                  <a:pt x="28476" y="50338"/>
                </a:lnTo>
                <a:lnTo>
                  <a:pt x="16942" y="29914"/>
                </a:lnTo>
                <a:lnTo>
                  <a:pt x="33579" y="20516"/>
                </a:lnTo>
                <a:lnTo>
                  <a:pt x="49930" y="20516"/>
                </a:lnTo>
                <a:lnTo>
                  <a:pt x="47422" y="12769"/>
                </a:lnTo>
                <a:lnTo>
                  <a:pt x="40772" y="5099"/>
                </a:lnTo>
                <a:lnTo>
                  <a:pt x="32039" y="752"/>
                </a:lnTo>
                <a:lnTo>
                  <a:pt x="22330" y="0"/>
                </a:lnTo>
                <a:close/>
              </a:path>
              <a:path w="220979" h="361950">
                <a:moveTo>
                  <a:pt x="33579" y="20516"/>
                </a:moveTo>
                <a:lnTo>
                  <a:pt x="16942" y="29914"/>
                </a:lnTo>
                <a:lnTo>
                  <a:pt x="28476" y="50338"/>
                </a:lnTo>
                <a:lnTo>
                  <a:pt x="37770" y="47313"/>
                </a:lnTo>
                <a:lnTo>
                  <a:pt x="45122" y="40965"/>
                </a:lnTo>
                <a:lnTo>
                  <a:pt x="33579" y="20516"/>
                </a:lnTo>
                <a:close/>
              </a:path>
              <a:path w="220979" h="361950">
                <a:moveTo>
                  <a:pt x="49930" y="20516"/>
                </a:moveTo>
                <a:lnTo>
                  <a:pt x="33579" y="20516"/>
                </a:lnTo>
                <a:lnTo>
                  <a:pt x="45122" y="40965"/>
                </a:lnTo>
                <a:lnTo>
                  <a:pt x="45386" y="40737"/>
                </a:lnTo>
                <a:lnTo>
                  <a:pt x="49740" y="32041"/>
                </a:lnTo>
                <a:lnTo>
                  <a:pt x="50522" y="22346"/>
                </a:lnTo>
                <a:lnTo>
                  <a:pt x="49930" y="205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96274" y="2579914"/>
            <a:ext cx="78671" cy="1153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1000" y="3250373"/>
            <a:ext cx="4800600" cy="33028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spcBef>
                <a:spcPts val="95"/>
              </a:spcBef>
              <a:tabLst>
                <a:tab pos="814069" algn="l"/>
                <a:tab pos="2082164" algn="l"/>
                <a:tab pos="3286760" algn="l"/>
                <a:tab pos="3757295" algn="l"/>
              </a:tabLst>
            </a:pPr>
            <a:r>
              <a:rPr lang="ru-RU" sz="1600" spc="-50" dirty="0" smtClean="0">
                <a:latin typeface="Arial"/>
                <a:cs typeface="Arial"/>
              </a:rPr>
              <a:t>Источники 2-х </a:t>
            </a:r>
            <a:r>
              <a:rPr lang="ru-RU" sz="1600" spc="-50" dirty="0" err="1" smtClean="0">
                <a:latin typeface="Arial"/>
                <a:cs typeface="Arial"/>
              </a:rPr>
              <a:t>интубирующих</a:t>
            </a:r>
            <a:r>
              <a:rPr lang="ru-RU" sz="1600" spc="-50" dirty="0" smtClean="0">
                <a:latin typeface="Arial"/>
                <a:cs typeface="Arial"/>
              </a:rPr>
              <a:t> сил второго к</a:t>
            </a:r>
            <a:r>
              <a:rPr sz="1600" spc="-30" dirty="0" err="1" smtClean="0">
                <a:latin typeface="Arial"/>
                <a:cs typeface="Arial"/>
              </a:rPr>
              <a:t>о</a:t>
            </a:r>
            <a:r>
              <a:rPr sz="1600" spc="10" dirty="0" err="1" smtClean="0">
                <a:latin typeface="Arial"/>
                <a:cs typeface="Arial"/>
              </a:rPr>
              <a:t>л</a:t>
            </a:r>
            <a:r>
              <a:rPr sz="1600" spc="5" dirty="0" err="1" smtClean="0">
                <a:latin typeface="Arial"/>
                <a:cs typeface="Arial"/>
              </a:rPr>
              <a:t>о</a:t>
            </a:r>
            <a:r>
              <a:rPr sz="1600" spc="-15" dirty="0" err="1" smtClean="0">
                <a:latin typeface="Arial"/>
                <a:cs typeface="Arial"/>
              </a:rPr>
              <a:t>н</a:t>
            </a:r>
            <a:r>
              <a:rPr sz="1600" spc="-10" dirty="0" err="1" smtClean="0">
                <a:latin typeface="Arial"/>
                <a:cs typeface="Arial"/>
              </a:rPr>
              <a:t>о</a:t>
            </a:r>
            <a:r>
              <a:rPr sz="1600" spc="-5" dirty="0" err="1" smtClean="0">
                <a:latin typeface="Arial"/>
                <a:cs typeface="Arial"/>
              </a:rPr>
              <a:t>с</a:t>
            </a:r>
            <a:r>
              <a:rPr sz="1600" spc="15" dirty="0" err="1" smtClean="0">
                <a:latin typeface="Arial"/>
                <a:cs typeface="Arial"/>
              </a:rPr>
              <a:t>к</a:t>
            </a:r>
            <a:r>
              <a:rPr sz="1600" spc="-10" dirty="0" err="1" smtClean="0">
                <a:latin typeface="Arial"/>
                <a:cs typeface="Arial"/>
              </a:rPr>
              <a:t>о</a:t>
            </a:r>
            <a:r>
              <a:rPr sz="1600" spc="-5" dirty="0" err="1" smtClean="0">
                <a:latin typeface="Arial"/>
                <a:cs typeface="Arial"/>
              </a:rPr>
              <a:t>п</a:t>
            </a:r>
            <a:r>
              <a:rPr lang="ru-RU" sz="1600" spc="-5" dirty="0" smtClean="0">
                <a:latin typeface="Arial"/>
                <a:cs typeface="Arial"/>
              </a:rPr>
              <a:t>а </a:t>
            </a:r>
            <a:r>
              <a:rPr sz="1600" u="heavy" spc="-5" dirty="0" smtClean="0"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8"/>
              </a:rPr>
              <a:t>[1</a:t>
            </a:r>
            <a:r>
              <a:rPr sz="1600" u="heavy" spc="5" dirty="0" smtClean="0"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8"/>
              </a:rPr>
              <a:t>8</a:t>
            </a:r>
            <a:r>
              <a:rPr sz="1600" u="heavy" spc="-5" dirty="0" smtClean="0"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8"/>
              </a:rPr>
              <a:t>]</a:t>
            </a:r>
            <a:r>
              <a:rPr lang="ru-RU" sz="1600" dirty="0">
                <a:latin typeface="Arial"/>
                <a:cs typeface="Arial"/>
              </a:rPr>
              <a:t> </a:t>
            </a:r>
            <a:r>
              <a:rPr lang="ru-RU" sz="1600" dirty="0" smtClean="0">
                <a:latin typeface="Arial"/>
                <a:cs typeface="Arial"/>
              </a:rPr>
              <a:t>заложены в </a:t>
            </a:r>
            <a:r>
              <a:rPr lang="ru-RU" sz="1600" spc="-45" dirty="0" smtClean="0">
                <a:latin typeface="Arial"/>
                <a:cs typeface="Arial"/>
              </a:rPr>
              <a:t>1-</a:t>
            </a:r>
            <a:r>
              <a:rPr lang="ru-RU" sz="1600" spc="-10" dirty="0" smtClean="0">
                <a:latin typeface="Arial"/>
                <a:cs typeface="Arial"/>
              </a:rPr>
              <a:t>р</a:t>
            </a:r>
            <a:r>
              <a:rPr lang="ru-RU" sz="1600" spc="-15" dirty="0" smtClean="0">
                <a:latin typeface="Arial"/>
                <a:cs typeface="Arial"/>
              </a:rPr>
              <a:t>а</a:t>
            </a:r>
            <a:r>
              <a:rPr lang="ru-RU" sz="1600" spc="-20" dirty="0" smtClean="0">
                <a:latin typeface="Arial"/>
                <a:cs typeface="Arial"/>
              </a:rPr>
              <a:t>з</a:t>
            </a:r>
            <a:r>
              <a:rPr lang="ru-RU" sz="1600" spc="-10" dirty="0" smtClean="0">
                <a:latin typeface="Arial"/>
                <a:cs typeface="Arial"/>
              </a:rPr>
              <a:t>о</a:t>
            </a:r>
            <a:r>
              <a:rPr lang="ru-RU" sz="1600" spc="-5" dirty="0" smtClean="0">
                <a:latin typeface="Arial"/>
                <a:cs typeface="Arial"/>
              </a:rPr>
              <a:t>вом</a:t>
            </a:r>
            <a:r>
              <a:rPr lang="ru-RU" sz="1600" dirty="0" smtClean="0">
                <a:latin typeface="Arial"/>
                <a:cs typeface="Arial"/>
              </a:rPr>
              <a:t> </a:t>
            </a:r>
            <a:r>
              <a:rPr lang="ru-RU" sz="1600" spc="5" dirty="0" smtClean="0">
                <a:latin typeface="Arial"/>
                <a:cs typeface="Arial"/>
              </a:rPr>
              <a:t>п</a:t>
            </a:r>
            <a:r>
              <a:rPr lang="ru-RU" sz="1600" spc="-45" dirty="0" smtClean="0">
                <a:latin typeface="Arial"/>
                <a:cs typeface="Arial"/>
              </a:rPr>
              <a:t>а</a:t>
            </a:r>
            <a:r>
              <a:rPr lang="ru-RU" sz="1600" spc="-5" dirty="0" smtClean="0">
                <a:latin typeface="Arial"/>
                <a:cs typeface="Arial"/>
              </a:rPr>
              <a:t>тро</a:t>
            </a:r>
            <a:r>
              <a:rPr lang="ru-RU" sz="1600" dirty="0" smtClean="0">
                <a:latin typeface="Arial"/>
                <a:cs typeface="Arial"/>
              </a:rPr>
              <a:t>не</a:t>
            </a:r>
            <a:r>
              <a:rPr lang="ru-RU" sz="1600" spc="-5" dirty="0" smtClean="0">
                <a:latin typeface="Arial"/>
                <a:cs typeface="Arial"/>
              </a:rPr>
              <a:t>,</a:t>
            </a:r>
            <a:r>
              <a:rPr lang="ru-RU" sz="1600" dirty="0" smtClean="0">
                <a:latin typeface="Arial"/>
                <a:cs typeface="Arial"/>
              </a:rPr>
              <a:t> </a:t>
            </a:r>
            <a:r>
              <a:rPr lang="ru-RU" sz="1600" spc="-15" dirty="0" smtClean="0">
                <a:latin typeface="Arial"/>
                <a:cs typeface="Arial"/>
              </a:rPr>
              <a:t>н</a:t>
            </a:r>
            <a:r>
              <a:rPr lang="ru-RU" sz="1600" spc="5" dirty="0" smtClean="0">
                <a:latin typeface="Arial"/>
                <a:cs typeface="Arial"/>
              </a:rPr>
              <a:t>а</a:t>
            </a:r>
            <a:r>
              <a:rPr lang="ru-RU" sz="1600" spc="-5" dirty="0" smtClean="0">
                <a:latin typeface="Arial"/>
                <a:cs typeface="Arial"/>
              </a:rPr>
              <a:t>д</a:t>
            </a:r>
            <a:r>
              <a:rPr lang="ru-RU" sz="1600" spc="-10" dirty="0" smtClean="0">
                <a:latin typeface="Arial"/>
                <a:cs typeface="Arial"/>
              </a:rPr>
              <a:t>е</a:t>
            </a:r>
            <a:r>
              <a:rPr lang="ru-RU" sz="1600" spc="-15" dirty="0" smtClean="0">
                <a:latin typeface="Arial"/>
                <a:cs typeface="Arial"/>
              </a:rPr>
              <a:t>в</a:t>
            </a:r>
            <a:r>
              <a:rPr lang="ru-RU" sz="1600" spc="-10" dirty="0" smtClean="0">
                <a:latin typeface="Arial"/>
                <a:cs typeface="Arial"/>
              </a:rPr>
              <a:t>аемом</a:t>
            </a:r>
            <a:r>
              <a:rPr lang="ru-RU" sz="1600" dirty="0" smtClean="0">
                <a:latin typeface="Arial"/>
                <a:cs typeface="Arial"/>
              </a:rPr>
              <a:t> </a:t>
            </a:r>
            <a:r>
              <a:rPr lang="ru-RU" sz="1600" spc="-15" dirty="0" smtClean="0">
                <a:latin typeface="Arial"/>
                <a:cs typeface="Arial"/>
              </a:rPr>
              <a:t>на конец </a:t>
            </a:r>
            <a:r>
              <a:rPr lang="ru-RU" sz="1600" spc="-5" dirty="0" smtClean="0">
                <a:latin typeface="Arial"/>
                <a:cs typeface="Arial"/>
              </a:rPr>
              <a:t>эндоскопической трубки. Он </a:t>
            </a:r>
            <a:r>
              <a:rPr lang="ru-RU" sz="1600" spc="-10" dirty="0" smtClean="0">
                <a:latin typeface="Arial"/>
                <a:cs typeface="Arial"/>
              </a:rPr>
              <a:t>заключает инвагинатор </a:t>
            </a:r>
            <a:r>
              <a:rPr lang="ru-RU" sz="1600" spc="-5" dirty="0" smtClean="0">
                <a:latin typeface="Arial"/>
                <a:cs typeface="Arial"/>
              </a:rPr>
              <a:t>и </a:t>
            </a:r>
            <a:r>
              <a:rPr lang="ru-RU" sz="1600" spc="-10" dirty="0" smtClean="0">
                <a:latin typeface="Arial"/>
                <a:cs typeface="Arial"/>
              </a:rPr>
              <a:t>механизм  </a:t>
            </a:r>
            <a:r>
              <a:rPr lang="ru-RU" sz="1600" spc="-15" dirty="0" smtClean="0">
                <a:latin typeface="Arial"/>
                <a:cs typeface="Arial"/>
              </a:rPr>
              <a:t>подачи эндоскопической </a:t>
            </a:r>
            <a:r>
              <a:rPr lang="ru-RU" sz="1600" spc="-15" dirty="0">
                <a:latin typeface="Arial"/>
                <a:cs typeface="Arial"/>
              </a:rPr>
              <a:t>т</a:t>
            </a:r>
            <a:r>
              <a:rPr lang="ru-RU" sz="1600" spc="-15" dirty="0" smtClean="0">
                <a:latin typeface="Arial"/>
                <a:cs typeface="Arial"/>
              </a:rPr>
              <a:t>рубки. </a:t>
            </a:r>
            <a:r>
              <a:rPr lang="ru-RU" sz="1600" spc="-10" dirty="0" smtClean="0">
                <a:latin typeface="Arial"/>
                <a:cs typeface="Arial"/>
              </a:rPr>
              <a:t>Механизм подачи </a:t>
            </a:r>
            <a:r>
              <a:rPr lang="ru-RU" sz="1600" spc="-5" dirty="0" smtClean="0">
                <a:latin typeface="Arial"/>
                <a:cs typeface="Arial"/>
              </a:rPr>
              <a:t>заменил </a:t>
            </a:r>
            <a:r>
              <a:rPr lang="ru-RU" sz="1600" dirty="0" smtClean="0">
                <a:latin typeface="Arial"/>
                <a:cs typeface="Arial"/>
              </a:rPr>
              <a:t>руку </a:t>
            </a:r>
            <a:r>
              <a:rPr lang="ru-RU" sz="1600" spc="-5" dirty="0" smtClean="0">
                <a:latin typeface="Arial"/>
                <a:cs typeface="Arial"/>
              </a:rPr>
              <a:t>эндоскописта, исключив </a:t>
            </a:r>
            <a:r>
              <a:rPr lang="ru-RU" sz="1600" spc="-5" dirty="0">
                <a:latin typeface="Arial"/>
                <a:cs typeface="Arial"/>
              </a:rPr>
              <a:t>таким образом субъективный </a:t>
            </a:r>
            <a:r>
              <a:rPr lang="ru-RU" sz="1600" spc="-10" dirty="0" smtClean="0">
                <a:latin typeface="Arial"/>
                <a:cs typeface="Arial"/>
              </a:rPr>
              <a:t>момент </a:t>
            </a:r>
            <a:r>
              <a:rPr lang="ru-RU" sz="1600" spc="-5" dirty="0" smtClean="0">
                <a:latin typeface="Arial"/>
                <a:cs typeface="Arial"/>
              </a:rPr>
              <a:t>интубации. В  </a:t>
            </a:r>
            <a:r>
              <a:rPr lang="ru-RU" sz="1600" spc="-20" dirty="0" smtClean="0">
                <a:latin typeface="Arial"/>
                <a:cs typeface="Arial"/>
              </a:rPr>
              <a:t>этой </a:t>
            </a:r>
            <a:r>
              <a:rPr lang="ru-RU" sz="1600" spc="-5" dirty="0" smtClean="0">
                <a:latin typeface="Arial"/>
                <a:cs typeface="Arial"/>
              </a:rPr>
              <a:t>связи </a:t>
            </a:r>
            <a:r>
              <a:rPr lang="ru-RU" sz="1600" spc="-15" dirty="0">
                <a:latin typeface="Arial"/>
                <a:cs typeface="Arial"/>
              </a:rPr>
              <a:t>второй </a:t>
            </a:r>
            <a:r>
              <a:rPr lang="ru-RU" sz="1600" spc="-10" dirty="0" smtClean="0">
                <a:latin typeface="Arial"/>
                <a:cs typeface="Arial"/>
              </a:rPr>
              <a:t>колоноскоп, в отличие от первого, можно</a:t>
            </a:r>
            <a:r>
              <a:rPr lang="ru-RU" sz="1600" spc="-5" dirty="0" smtClean="0">
                <a:latin typeface="Arial"/>
                <a:cs typeface="Arial"/>
              </a:rPr>
              <a:t> имено</a:t>
            </a:r>
            <a:r>
              <a:rPr lang="ru-RU" sz="1600" spc="-15" dirty="0" smtClean="0">
                <a:latin typeface="Arial"/>
                <a:cs typeface="Arial"/>
              </a:rPr>
              <a:t>вать </a:t>
            </a:r>
            <a:r>
              <a:rPr lang="ru-RU" sz="1600" spc="-10" dirty="0" smtClean="0">
                <a:latin typeface="Arial"/>
                <a:cs typeface="Arial"/>
              </a:rPr>
              <a:t>самодвижущимся </a:t>
            </a:r>
            <a:r>
              <a:rPr lang="lv-LV" sz="1600" spc="-10" dirty="0" smtClean="0">
                <a:solidFill>
                  <a:schemeClr val="tx2"/>
                </a:solidFill>
                <a:latin typeface="Arial"/>
                <a:cs typeface="Arial"/>
              </a:rPr>
              <a:t>[19-24]</a:t>
            </a:r>
            <a:r>
              <a:rPr lang="ru-RU" sz="1600" spc="-10" dirty="0" smtClean="0">
                <a:latin typeface="Arial"/>
                <a:cs typeface="Arial"/>
              </a:rPr>
              <a:t>.</a:t>
            </a:r>
          </a:p>
          <a:p>
            <a:pPr marL="12700" marR="5080" algn="just">
              <a:spcBef>
                <a:spcPts val="650"/>
              </a:spcBef>
            </a:pPr>
            <a:r>
              <a:rPr lang="ru-RU" sz="1600" spc="-5" dirty="0" err="1" smtClean="0">
                <a:latin typeface="Arial"/>
                <a:cs typeface="Arial"/>
              </a:rPr>
              <a:t>Пневмо</a:t>
            </a:r>
            <a:r>
              <a:rPr lang="ru-RU" sz="1600" spc="-5" dirty="0" smtClean="0">
                <a:latin typeface="Arial"/>
                <a:cs typeface="Arial"/>
              </a:rPr>
              <a:t>-механическая интубация</a:t>
            </a:r>
            <a:r>
              <a:rPr lang="ru-RU" sz="1600" dirty="0">
                <a:latin typeface="Arial"/>
                <a:cs typeface="Arial"/>
              </a:rPr>
              <a:t> </a:t>
            </a:r>
            <a:r>
              <a:rPr lang="ru-RU" sz="1600" spc="-5" dirty="0">
                <a:latin typeface="Arial"/>
                <a:cs typeface="Arial"/>
              </a:rPr>
              <a:t>(см. </a:t>
            </a:r>
            <a:r>
              <a:rPr lang="ru-RU" sz="1600" dirty="0">
                <a:latin typeface="Arial"/>
                <a:cs typeface="Arial"/>
              </a:rPr>
              <a:t>видео</a:t>
            </a:r>
            <a:r>
              <a:rPr lang="ru-RU" sz="1600" dirty="0" smtClean="0">
                <a:latin typeface="Arial"/>
                <a:cs typeface="Arial"/>
              </a:rPr>
              <a:t>) </a:t>
            </a:r>
            <a:r>
              <a:rPr lang="ru-RU" sz="1600" spc="114" dirty="0" smtClean="0">
                <a:latin typeface="Arial"/>
                <a:cs typeface="Arial"/>
              </a:rPr>
              <a:t> </a:t>
            </a:r>
            <a:r>
              <a:rPr lang="ru-RU" sz="1600" spc="-10" dirty="0" smtClean="0">
                <a:latin typeface="Arial"/>
                <a:cs typeface="Arial"/>
              </a:rPr>
              <a:t>напоминает перемещение </a:t>
            </a:r>
            <a:r>
              <a:rPr lang="ru-RU" sz="1600" dirty="0" smtClean="0">
                <a:latin typeface="Arial"/>
                <a:cs typeface="Arial"/>
              </a:rPr>
              <a:t>змеи. </a:t>
            </a:r>
            <a:r>
              <a:rPr lang="ru-RU" sz="1600" spc="-20" dirty="0" smtClean="0">
                <a:latin typeface="Arial"/>
                <a:cs typeface="Arial"/>
              </a:rPr>
              <a:t>Ход </a:t>
            </a:r>
            <a:r>
              <a:rPr lang="ru-RU" sz="1600" spc="-5" dirty="0" smtClean="0">
                <a:latin typeface="Arial"/>
                <a:cs typeface="Arial"/>
              </a:rPr>
              <a:t>интубации  </a:t>
            </a:r>
            <a:r>
              <a:rPr lang="ru-RU" sz="1600" spc="-15" dirty="0" smtClean="0">
                <a:latin typeface="Arial"/>
                <a:cs typeface="Arial"/>
              </a:rPr>
              <a:t>контролируется </a:t>
            </a:r>
            <a:r>
              <a:rPr lang="ru-RU" sz="1600" spc="-10" dirty="0" smtClean="0">
                <a:latin typeface="Arial"/>
                <a:cs typeface="Arial"/>
              </a:rPr>
              <a:t>педалью механизма </a:t>
            </a:r>
            <a:r>
              <a:rPr lang="ru-RU" sz="1600" spc="-15" dirty="0" smtClean="0">
                <a:latin typeface="Arial"/>
                <a:cs typeface="Arial"/>
              </a:rPr>
              <a:t>подачи </a:t>
            </a:r>
            <a:r>
              <a:rPr lang="ru-RU" sz="1600" spc="-5" dirty="0" smtClean="0">
                <a:latin typeface="Arial"/>
                <a:cs typeface="Arial"/>
              </a:rPr>
              <a:t>и </a:t>
            </a:r>
            <a:r>
              <a:rPr lang="ru-RU" sz="1600" spc="-10" dirty="0" smtClean="0">
                <a:latin typeface="Arial"/>
                <a:cs typeface="Arial"/>
              </a:rPr>
              <a:t>управляемым </a:t>
            </a:r>
            <a:r>
              <a:rPr lang="ru-RU" sz="1600" spc="-5" dirty="0" smtClean="0">
                <a:latin typeface="Arial"/>
                <a:cs typeface="Arial"/>
              </a:rPr>
              <a:t>дистальным концом</a:t>
            </a:r>
            <a:r>
              <a:rPr lang="ru-RU" sz="1600" spc="105" dirty="0" smtClean="0">
                <a:latin typeface="Arial"/>
                <a:cs typeface="Arial"/>
              </a:rPr>
              <a:t> </a:t>
            </a:r>
            <a:r>
              <a:rPr lang="ru-RU" sz="1600" spc="-10" dirty="0" smtClean="0">
                <a:latin typeface="Arial"/>
                <a:cs typeface="Arial"/>
              </a:rPr>
              <a:t>колоноскопа.</a:t>
            </a:r>
            <a:endParaRPr lang="ru-RU" sz="1600" dirty="0" smtClean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6762" y="875141"/>
            <a:ext cx="8683626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spcBef>
                <a:spcPts val="95"/>
              </a:spcBef>
            </a:pPr>
            <a:r>
              <a:rPr sz="1600" b="1" spc="-35" dirty="0" smtClean="0">
                <a:latin typeface="Arial"/>
                <a:cs typeface="Arial"/>
              </a:rPr>
              <a:t>1</a:t>
            </a:r>
            <a:r>
              <a:rPr lang="ru-RU" sz="1600" b="1" spc="-35" dirty="0" smtClean="0">
                <a:latin typeface="Arial"/>
                <a:cs typeface="Arial"/>
              </a:rPr>
              <a:t>2</a:t>
            </a:r>
            <a:r>
              <a:rPr sz="1600" b="1" spc="-35" dirty="0" smtClean="0">
                <a:latin typeface="Arial"/>
                <a:cs typeface="Arial"/>
              </a:rPr>
              <a:t>. </a:t>
            </a:r>
            <a:r>
              <a:rPr lang="ru-RU" sz="1600" b="1" spc="-20" dirty="0" err="1">
                <a:latin typeface="Arial"/>
                <a:cs typeface="Arial"/>
              </a:rPr>
              <a:t>П</a:t>
            </a:r>
            <a:r>
              <a:rPr lang="ru-RU" sz="1600" b="1" spc="-20" dirty="0" err="1" smtClean="0">
                <a:latin typeface="Arial"/>
                <a:cs typeface="Arial"/>
              </a:rPr>
              <a:t>невмо</a:t>
            </a:r>
            <a:r>
              <a:rPr lang="ru-RU" sz="1600" b="1" spc="-20" dirty="0" smtClean="0">
                <a:latin typeface="Arial"/>
                <a:cs typeface="Arial"/>
              </a:rPr>
              <a:t>-механический колоноскоп с 1-разовым патроном; иллюстрация работы 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178800" y="506476"/>
            <a:ext cx="763587" cy="2317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86801" y="180975"/>
            <a:ext cx="763587" cy="2317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34000" y="3332201"/>
            <a:ext cx="3460608" cy="3142587"/>
          </a:xfrm>
          <a:custGeom>
            <a:avLst/>
            <a:gdLst/>
            <a:ahLst/>
            <a:cxnLst/>
            <a:rect l="l" t="t" r="r" b="b"/>
            <a:pathLst>
              <a:path w="3357879" h="3002279">
                <a:moveTo>
                  <a:pt x="0" y="3001899"/>
                </a:moveTo>
                <a:lnTo>
                  <a:pt x="3357626" y="3001899"/>
                </a:lnTo>
                <a:lnTo>
                  <a:pt x="3357626" y="0"/>
                </a:lnTo>
                <a:lnTo>
                  <a:pt x="0" y="0"/>
                </a:lnTo>
                <a:lnTo>
                  <a:pt x="0" y="300189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69222" y="6474789"/>
            <a:ext cx="205740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spc="-75" dirty="0" smtClean="0">
                <a:latin typeface="Arial"/>
                <a:cs typeface="Arial"/>
              </a:rPr>
              <a:t>1</a:t>
            </a:r>
            <a:r>
              <a:rPr lang="ru-RU" sz="1400" b="1" spc="-75" dirty="0" smtClean="0">
                <a:latin typeface="Arial"/>
                <a:cs typeface="Arial"/>
              </a:rPr>
              <a:t>2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3830" y="1295400"/>
            <a:ext cx="23917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1600" b="1" spc="-15" dirty="0">
                <a:solidFill>
                  <a:srgbClr val="FFFFFF"/>
                </a:solidFill>
                <a:latin typeface="Arial"/>
                <a:cs typeface="Arial"/>
              </a:rPr>
              <a:t>Одноразовый</a:t>
            </a:r>
            <a:r>
              <a:rPr lang="ru-RU" sz="16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ru-RU" sz="1600" b="1" spc="-10" dirty="0">
                <a:solidFill>
                  <a:srgbClr val="FFFFFF"/>
                </a:solidFill>
                <a:latin typeface="Arial"/>
                <a:cs typeface="Arial"/>
              </a:rPr>
              <a:t>патрон</a:t>
            </a:r>
            <a:endParaRPr lang="ru-RU" sz="1600" dirty="0">
              <a:latin typeface="Arial"/>
              <a:cs typeface="Arial"/>
            </a:endParaRPr>
          </a:p>
        </p:txBody>
      </p:sp>
      <p:sp>
        <p:nvSpPr>
          <p:cNvPr id="28" name="object 23"/>
          <p:cNvSpPr txBox="1"/>
          <p:nvPr/>
        </p:nvSpPr>
        <p:spPr>
          <a:xfrm>
            <a:off x="487362" y="188912"/>
            <a:ext cx="7533005" cy="562975"/>
          </a:xfrm>
          <a:prstGeom prst="rect">
            <a:avLst/>
          </a:prstGeom>
          <a:solidFill>
            <a:srgbClr val="5CD430"/>
          </a:solidFill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1600" b="1" i="1" spc="-5" dirty="0" err="1" smtClean="0">
                <a:latin typeface="Arial"/>
                <a:cs typeface="Arial"/>
              </a:rPr>
              <a:t>Перспективы</a:t>
            </a:r>
            <a:r>
              <a:rPr sz="1600" b="1" i="1" spc="-5" dirty="0" smtClean="0">
                <a:latin typeface="Arial"/>
                <a:cs typeface="Arial"/>
              </a:rPr>
              <a:t> </a:t>
            </a:r>
            <a:r>
              <a:rPr lang="ru-RU" sz="1600" b="1" i="1" spc="-5" dirty="0" smtClean="0">
                <a:latin typeface="Arial"/>
                <a:cs typeface="Arial"/>
              </a:rPr>
              <a:t>скрининга и лечения </a:t>
            </a:r>
            <a:r>
              <a:rPr lang="ru-RU" sz="1600" b="1" i="1" spc="-25" dirty="0" smtClean="0">
                <a:latin typeface="Arial"/>
                <a:cs typeface="Arial"/>
              </a:rPr>
              <a:t>рака колон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b="1" i="1" spc="-5" dirty="0">
                <a:latin typeface="Arial"/>
                <a:cs typeface="Arial"/>
              </a:rPr>
              <a:t>Часть 3. Амануальный метод интубационной колоноскопии</a:t>
            </a:r>
          </a:p>
        </p:txBody>
      </p:sp>
      <p:sp>
        <p:nvSpPr>
          <p:cNvPr id="30" name="object 6"/>
          <p:cNvSpPr txBox="1"/>
          <p:nvPr/>
        </p:nvSpPr>
        <p:spPr>
          <a:xfrm>
            <a:off x="6248400" y="3429000"/>
            <a:ext cx="1752600" cy="512961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05"/>
              </a:lnSpc>
            </a:pPr>
            <a:r>
              <a:rPr sz="1600" b="1" spc="-10" dirty="0" err="1" smtClean="0">
                <a:solidFill>
                  <a:srgbClr val="FFFFFF"/>
                </a:solidFill>
                <a:latin typeface="Arial"/>
                <a:cs typeface="Arial"/>
              </a:rPr>
              <a:t>Для</a:t>
            </a:r>
            <a:r>
              <a:rPr lang="en-US" sz="1600" b="1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20" dirty="0" err="1" smtClean="0">
                <a:solidFill>
                  <a:srgbClr val="FFFFFF"/>
                </a:solidFill>
                <a:latin typeface="Arial"/>
                <a:cs typeface="Arial"/>
              </a:rPr>
              <a:t>просмотра</a:t>
            </a:r>
            <a:endParaRPr sz="1600" dirty="0" smtClean="0">
              <a:latin typeface="Arial"/>
              <a:cs typeface="Arial"/>
            </a:endParaRPr>
          </a:p>
          <a:p>
            <a:pPr algn="ctr">
              <a:lnSpc>
                <a:spcPts val="1345"/>
              </a:lnSpc>
            </a:pPr>
            <a:r>
              <a:rPr lang="ru-RU" sz="1600" b="1" spc="-15" dirty="0" smtClean="0">
                <a:solidFill>
                  <a:srgbClr val="FFFFFF"/>
                </a:solidFill>
                <a:latin typeface="Arial"/>
                <a:cs typeface="Arial"/>
              </a:rPr>
              <a:t>З</a:t>
            </a:r>
            <a:r>
              <a:rPr sz="1600" b="1" spc="-15" dirty="0" err="1" smtClean="0">
                <a:solidFill>
                  <a:srgbClr val="FFFFFF"/>
                </a:solidFill>
                <a:latin typeface="Arial"/>
                <a:cs typeface="Arial"/>
              </a:rPr>
              <a:t>аписи</a:t>
            </a:r>
            <a:r>
              <a:rPr lang="en-US" sz="1600" b="1" spc="-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20" dirty="0" err="1" smtClean="0">
                <a:solidFill>
                  <a:srgbClr val="FFFFFF"/>
                </a:solidFill>
                <a:latin typeface="Arial"/>
                <a:cs typeface="Arial"/>
              </a:rPr>
              <a:t>к</a:t>
            </a:r>
            <a:r>
              <a:rPr sz="1600" b="1" spc="-15" dirty="0" err="1" smtClean="0">
                <a:solidFill>
                  <a:srgbClr val="FFFFFF"/>
                </a:solidFill>
                <a:latin typeface="Arial"/>
                <a:cs typeface="Arial"/>
              </a:rPr>
              <a:t>л</a:t>
            </a:r>
            <a:r>
              <a:rPr sz="1600" b="1" spc="-5" dirty="0" err="1" smtClean="0">
                <a:solidFill>
                  <a:srgbClr val="FFFFFF"/>
                </a:solidFill>
                <a:latin typeface="Arial"/>
                <a:cs typeface="Arial"/>
              </a:rPr>
              <a:t>и</a:t>
            </a:r>
            <a:r>
              <a:rPr sz="1600" b="1" dirty="0" err="1" smtClean="0">
                <a:solidFill>
                  <a:srgbClr val="FFFFFF"/>
                </a:solidFill>
                <a:latin typeface="Arial"/>
                <a:cs typeface="Arial"/>
              </a:rPr>
              <a:t>к</a:t>
            </a:r>
            <a:r>
              <a:rPr sz="1600" b="1" spc="-5" dirty="0" err="1" smtClean="0">
                <a:solidFill>
                  <a:srgbClr val="FFFFFF"/>
                </a:solidFill>
                <a:latin typeface="Arial"/>
                <a:cs typeface="Arial"/>
              </a:rPr>
              <a:t>ни</a:t>
            </a:r>
            <a:r>
              <a:rPr sz="1600" b="1" spc="-25" dirty="0" err="1" smtClean="0">
                <a:solidFill>
                  <a:srgbClr val="FFFFFF"/>
                </a:solidFill>
                <a:latin typeface="Arial"/>
                <a:cs typeface="Arial"/>
              </a:rPr>
              <a:t>т</a:t>
            </a:r>
            <a:r>
              <a:rPr sz="1600" b="1" spc="-5" dirty="0" err="1" smtClean="0">
                <a:solidFill>
                  <a:srgbClr val="FFFFFF"/>
                </a:solidFill>
                <a:latin typeface="Arial"/>
                <a:cs typeface="Arial"/>
              </a:rPr>
              <a:t>е</a:t>
            </a:r>
            <a:r>
              <a:rPr sz="1600" b="1" spc="-5" dirty="0" smtClean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1600" b="1" spc="-5" dirty="0" err="1" smtClean="0">
                <a:solidFill>
                  <a:srgbClr val="FFFFFF"/>
                </a:solidFill>
                <a:latin typeface="Arial"/>
                <a:cs typeface="Arial"/>
              </a:rPr>
              <a:t>по</a:t>
            </a:r>
            <a:r>
              <a:rPr sz="1600" b="1" spc="-8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35" dirty="0" err="1" smtClean="0">
                <a:solidFill>
                  <a:srgbClr val="FFFFFF"/>
                </a:solidFill>
                <a:latin typeface="Arial"/>
                <a:cs typeface="Arial"/>
              </a:rPr>
              <a:t>фото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1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11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3200400" y="2775204"/>
            <a:ext cx="294132" cy="403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34988" y="838200"/>
            <a:ext cx="8148638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spcBef>
                <a:spcPts val="95"/>
              </a:spcBef>
            </a:pPr>
            <a:r>
              <a:rPr sz="1600" b="1" spc="-35" dirty="0" smtClean="0">
                <a:latin typeface="Arial"/>
                <a:cs typeface="Arial"/>
              </a:rPr>
              <a:t>1</a:t>
            </a:r>
            <a:r>
              <a:rPr lang="ru-RU" sz="1600" b="1" spc="-35" dirty="0" smtClean="0">
                <a:latin typeface="Arial"/>
                <a:cs typeface="Arial"/>
              </a:rPr>
              <a:t>3</a:t>
            </a:r>
            <a:r>
              <a:rPr sz="1600" b="1" spc="-35" dirty="0" smtClean="0">
                <a:latin typeface="Arial"/>
                <a:cs typeface="Arial"/>
              </a:rPr>
              <a:t>. </a:t>
            </a:r>
            <a:r>
              <a:rPr lang="ru-RU" sz="1600" b="1" spc="-20" dirty="0" smtClean="0">
                <a:latin typeface="Arial"/>
                <a:cs typeface="Arial"/>
              </a:rPr>
              <a:t>Заключение 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178800" y="506476"/>
            <a:ext cx="763587" cy="231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86801" y="180975"/>
            <a:ext cx="763587" cy="231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69222" y="6474789"/>
            <a:ext cx="20574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lang="ru-RU" sz="1400" b="1" spc="-75" dirty="0" smtClean="0">
                <a:latin typeface="Arial"/>
                <a:cs typeface="Arial"/>
              </a:rPr>
              <a:t>13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7362" y="188912"/>
            <a:ext cx="7533005" cy="562975"/>
          </a:xfrm>
          <a:prstGeom prst="rect">
            <a:avLst/>
          </a:prstGeom>
          <a:solidFill>
            <a:srgbClr val="5CD430"/>
          </a:solidFill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1600" b="1" i="1" spc="-5" dirty="0" err="1" smtClean="0">
                <a:latin typeface="Arial"/>
                <a:cs typeface="Arial"/>
              </a:rPr>
              <a:t>Перспективы</a:t>
            </a:r>
            <a:r>
              <a:rPr sz="1600" b="1" i="1" spc="-5" dirty="0" smtClean="0">
                <a:latin typeface="Arial"/>
                <a:cs typeface="Arial"/>
              </a:rPr>
              <a:t> </a:t>
            </a:r>
            <a:r>
              <a:rPr lang="ru-RU" sz="1600" b="1" i="1" spc="-5" dirty="0" smtClean="0">
                <a:latin typeface="Arial"/>
                <a:cs typeface="Arial"/>
              </a:rPr>
              <a:t>скрининга и лечения </a:t>
            </a:r>
            <a:r>
              <a:rPr lang="ru-RU" sz="1600" b="1" i="1" spc="-25" dirty="0" smtClean="0">
                <a:latin typeface="Arial"/>
                <a:cs typeface="Arial"/>
              </a:rPr>
              <a:t>рака колон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b="1" i="1" spc="-5" dirty="0">
                <a:latin typeface="Arial"/>
                <a:cs typeface="Arial"/>
              </a:rPr>
              <a:t>Часть 3. Амануальный метод интубационной колоноскопии</a:t>
            </a:r>
          </a:p>
        </p:txBody>
      </p:sp>
      <p:sp>
        <p:nvSpPr>
          <p:cNvPr id="12" name="object 17"/>
          <p:cNvSpPr txBox="1"/>
          <p:nvPr/>
        </p:nvSpPr>
        <p:spPr>
          <a:xfrm>
            <a:off x="398383" y="1219200"/>
            <a:ext cx="8399189" cy="53751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2745" marR="115570" indent="-342900" algn="just">
              <a:spcBef>
                <a:spcPts val="100"/>
              </a:spcBef>
              <a:buAutoNum type="arabicPeriod"/>
              <a:tabLst>
                <a:tab pos="864869" algn="l"/>
                <a:tab pos="2790190" algn="l"/>
              </a:tabLst>
            </a:pPr>
            <a:r>
              <a:rPr lang="ru-RU" sz="1600" spc="-5" dirty="0" smtClean="0">
                <a:latin typeface="Arial"/>
                <a:cs typeface="Arial"/>
              </a:rPr>
              <a:t>Результаты работы 2.681 эндоскописта, сумевших </a:t>
            </a:r>
            <a:r>
              <a:rPr lang="ru-RU" sz="1600" dirty="0" smtClean="0">
                <a:latin typeface="Arial"/>
                <a:cs typeface="Arial"/>
              </a:rPr>
              <a:t>достичь цекум </a:t>
            </a:r>
            <a:r>
              <a:rPr lang="ru-RU" sz="1600" spc="-5" dirty="0" smtClean="0">
                <a:latin typeface="Arial"/>
                <a:cs typeface="Arial"/>
              </a:rPr>
              <a:t>только в </a:t>
            </a:r>
            <a:r>
              <a:rPr lang="ru-RU" sz="1600" dirty="0" smtClean="0">
                <a:latin typeface="Arial"/>
                <a:cs typeface="Arial"/>
              </a:rPr>
              <a:t>70%, </a:t>
            </a:r>
            <a:r>
              <a:rPr lang="ru-RU" sz="1600" spc="-5" dirty="0" smtClean="0">
                <a:latin typeface="Arial"/>
                <a:cs typeface="Arial"/>
              </a:rPr>
              <a:t>доказали, что</a:t>
            </a:r>
            <a:r>
              <a:rPr lang="ru-RU" sz="1600" dirty="0" smtClean="0">
                <a:latin typeface="Arial"/>
                <a:cs typeface="Arial"/>
              </a:rPr>
              <a:t> в</a:t>
            </a:r>
            <a:r>
              <a:rPr lang="ru-RU" sz="1600" spc="-5" dirty="0" smtClean="0">
                <a:latin typeface="Arial"/>
                <a:cs typeface="Arial"/>
              </a:rPr>
              <a:t>иновники не</a:t>
            </a:r>
            <a:r>
              <a:rPr lang="ru-RU" sz="1600" spc="-10" dirty="0" smtClean="0">
                <a:latin typeface="Arial"/>
                <a:cs typeface="Arial"/>
              </a:rPr>
              <a:t>полных осмотров не они, а </a:t>
            </a:r>
            <a:r>
              <a:rPr lang="ru-RU" sz="1600" spc="-15" dirty="0" smtClean="0">
                <a:latin typeface="Arial"/>
                <a:cs typeface="Arial"/>
              </a:rPr>
              <a:t>авторы </a:t>
            </a:r>
            <a:r>
              <a:rPr lang="ru-RU" sz="1600" spc="30" dirty="0" smtClean="0">
                <a:latin typeface="Arial"/>
                <a:cs typeface="Arial"/>
              </a:rPr>
              <a:t>мануального </a:t>
            </a:r>
            <a:r>
              <a:rPr lang="ru-RU" sz="1600" spc="-15" dirty="0">
                <a:latin typeface="Arial"/>
                <a:cs typeface="Arial"/>
              </a:rPr>
              <a:t>метода </a:t>
            </a:r>
            <a:r>
              <a:rPr lang="ru-RU" sz="1600" spc="30" dirty="0" smtClean="0">
                <a:latin typeface="Arial"/>
                <a:cs typeface="Arial"/>
              </a:rPr>
              <a:t>интубационной колоноскопии и соответствующих ему эндоскопов. </a:t>
            </a:r>
            <a:r>
              <a:rPr lang="ru-RU" sz="1600" spc="-15" dirty="0" smtClean="0">
                <a:latin typeface="Arial"/>
                <a:cs typeface="Arial"/>
              </a:rPr>
              <a:t>Кровотечения </a:t>
            </a:r>
            <a:r>
              <a:rPr lang="ru-RU" sz="1600" spc="-15" dirty="0">
                <a:latin typeface="Arial"/>
                <a:cs typeface="Arial"/>
              </a:rPr>
              <a:t>и </a:t>
            </a:r>
            <a:r>
              <a:rPr lang="ru-RU" sz="1600" spc="-5" dirty="0">
                <a:latin typeface="Arial"/>
                <a:cs typeface="Arial"/>
              </a:rPr>
              <a:t>другие серьёзные </a:t>
            </a:r>
            <a:r>
              <a:rPr lang="ru-RU" sz="1600" spc="-5" dirty="0" smtClean="0">
                <a:latin typeface="Arial"/>
                <a:cs typeface="Arial"/>
              </a:rPr>
              <a:t>осложнения, </a:t>
            </a:r>
            <a:r>
              <a:rPr lang="ru-RU" sz="1600" spc="-10" dirty="0" smtClean="0">
                <a:latin typeface="Arial"/>
                <a:cs typeface="Arial"/>
              </a:rPr>
              <a:t>случающиеся </a:t>
            </a:r>
            <a:r>
              <a:rPr lang="ru-RU" sz="1600" spc="-5" dirty="0">
                <a:latin typeface="Arial"/>
                <a:cs typeface="Arial"/>
              </a:rPr>
              <a:t>1 </a:t>
            </a:r>
            <a:r>
              <a:rPr lang="ru-RU" sz="1600" spc="-10" dirty="0">
                <a:latin typeface="Arial"/>
                <a:cs typeface="Arial"/>
              </a:rPr>
              <a:t>на </a:t>
            </a:r>
            <a:r>
              <a:rPr lang="ru-RU" sz="1600" spc="-5" dirty="0">
                <a:latin typeface="Arial"/>
                <a:cs typeface="Arial"/>
              </a:rPr>
              <a:t>200 </a:t>
            </a:r>
            <a:r>
              <a:rPr lang="ru-RU" sz="1600" spc="-5" dirty="0" smtClean="0">
                <a:latin typeface="Arial"/>
                <a:cs typeface="Arial"/>
              </a:rPr>
              <a:t>колоноскопий</a:t>
            </a:r>
            <a:r>
              <a:rPr lang="ru-RU" sz="1600" dirty="0" smtClean="0">
                <a:latin typeface="Arial"/>
                <a:cs typeface="Arial"/>
              </a:rPr>
              <a:t>, </a:t>
            </a:r>
            <a:r>
              <a:rPr lang="ru-RU" sz="1600" spc="-5" dirty="0" smtClean="0">
                <a:latin typeface="Arial"/>
                <a:cs typeface="Arial"/>
              </a:rPr>
              <a:t>перфорации колон, </a:t>
            </a:r>
            <a:r>
              <a:rPr lang="ru-RU" sz="1600" spc="-10" dirty="0" smtClean="0">
                <a:latin typeface="Arial"/>
                <a:cs typeface="Arial"/>
              </a:rPr>
              <a:t>достигающие </a:t>
            </a:r>
            <a:r>
              <a:rPr lang="ru-RU" sz="1600" dirty="0" smtClean="0">
                <a:latin typeface="Arial"/>
                <a:cs typeface="Arial"/>
              </a:rPr>
              <a:t>0,8%, необходимость общего обезболивания также в числе претензий к авторам </a:t>
            </a:r>
            <a:r>
              <a:rPr lang="ru-RU" sz="1600" spc="30" dirty="0" smtClean="0">
                <a:latin typeface="Arial"/>
                <a:cs typeface="Arial"/>
              </a:rPr>
              <a:t>мануального </a:t>
            </a:r>
            <a:r>
              <a:rPr lang="ru-RU" sz="1600" spc="-15" dirty="0" smtClean="0">
                <a:latin typeface="Arial"/>
                <a:cs typeface="Arial"/>
              </a:rPr>
              <a:t>метода</a:t>
            </a:r>
            <a:r>
              <a:rPr lang="ru-RU" sz="1600" dirty="0" smtClean="0">
                <a:latin typeface="Arial"/>
                <a:cs typeface="Arial"/>
              </a:rPr>
              <a:t>.</a:t>
            </a:r>
          </a:p>
          <a:p>
            <a:pPr marL="372745" marR="115570" indent="-342900" algn="just">
              <a:spcBef>
                <a:spcPts val="300"/>
              </a:spcBef>
              <a:buFontTx/>
              <a:buAutoNum type="arabicPeriod"/>
              <a:tabLst>
                <a:tab pos="864869" algn="l"/>
                <a:tab pos="2790190" algn="l"/>
              </a:tabLst>
            </a:pPr>
            <a:r>
              <a:rPr lang="ru-RU" sz="1600" spc="-10" dirty="0" smtClean="0">
                <a:latin typeface="Arial"/>
                <a:cs typeface="Arial"/>
              </a:rPr>
              <a:t>Альтернативная колоноскопия </a:t>
            </a:r>
            <a:r>
              <a:rPr lang="ru-RU" sz="1600" spc="-10" dirty="0">
                <a:latin typeface="Arial"/>
                <a:cs typeface="Arial"/>
              </a:rPr>
              <a:t>должна </a:t>
            </a:r>
            <a:r>
              <a:rPr lang="ru-RU" sz="1600" spc="-10" dirty="0" smtClean="0">
                <a:latin typeface="Arial"/>
                <a:cs typeface="Arial"/>
              </a:rPr>
              <a:t>быть</a:t>
            </a:r>
            <a:r>
              <a:rPr lang="ru-RU" sz="1600" dirty="0">
                <a:latin typeface="Arial"/>
                <a:cs typeface="Arial"/>
              </a:rPr>
              <a:t> </a:t>
            </a:r>
            <a:r>
              <a:rPr lang="ru-RU" sz="1600" dirty="0" smtClean="0">
                <a:latin typeface="Arial"/>
                <a:cs typeface="Arial"/>
              </a:rPr>
              <a:t>э</a:t>
            </a:r>
            <a:r>
              <a:rPr lang="ru-RU" sz="1600" spc="-15" dirty="0" smtClean="0">
                <a:latin typeface="Arial"/>
                <a:cs typeface="Arial"/>
              </a:rPr>
              <a:t>ргономичной, атравматичной, безболезненной, полной и соразмерной, обеспечивать биопсию и исключать </a:t>
            </a:r>
            <a:r>
              <a:rPr lang="ru-RU" sz="1600" spc="-5" dirty="0" smtClean="0">
                <a:latin typeface="Arial"/>
                <a:cs typeface="Arial"/>
              </a:rPr>
              <a:t>перекрёстное  </a:t>
            </a:r>
            <a:r>
              <a:rPr lang="ru-RU" sz="1600" spc="-10" dirty="0" smtClean="0">
                <a:latin typeface="Arial"/>
                <a:cs typeface="Arial"/>
              </a:rPr>
              <a:t>инфицирование пациентов.</a:t>
            </a:r>
          </a:p>
          <a:p>
            <a:pPr marL="372745" marR="115570" indent="-342900" algn="just">
              <a:spcBef>
                <a:spcPts val="300"/>
              </a:spcBef>
              <a:buFontTx/>
              <a:buAutoNum type="arabicPeriod"/>
              <a:tabLst>
                <a:tab pos="864869" algn="l"/>
                <a:tab pos="2790190" algn="l"/>
              </a:tabLst>
            </a:pPr>
            <a:r>
              <a:rPr lang="ru-RU" sz="1600" spc="-10" dirty="0" smtClean="0">
                <a:latin typeface="Arial"/>
                <a:cs typeface="Arial"/>
              </a:rPr>
              <a:t>Формула </a:t>
            </a:r>
            <a:r>
              <a:rPr lang="ru-RU" sz="1600" spc="-5" dirty="0">
                <a:latin typeface="Arial"/>
                <a:cs typeface="Arial"/>
              </a:rPr>
              <a:t>Л. </a:t>
            </a:r>
            <a:r>
              <a:rPr lang="ru-RU" sz="1600" spc="-5" dirty="0" smtClean="0">
                <a:latin typeface="Arial"/>
                <a:cs typeface="Arial"/>
              </a:rPr>
              <a:t>Эйлера </a:t>
            </a:r>
            <a:r>
              <a:rPr lang="en-US" sz="1600" dirty="0">
                <a:latin typeface="Arial"/>
                <a:cs typeface="Arial"/>
              </a:rPr>
              <a:t>Q</a:t>
            </a:r>
            <a:r>
              <a:rPr lang="en-US" sz="1575" baseline="-21164" dirty="0">
                <a:latin typeface="Arial"/>
                <a:cs typeface="Arial"/>
              </a:rPr>
              <a:t>1</a:t>
            </a:r>
            <a:r>
              <a:rPr lang="en-US" sz="1600" dirty="0">
                <a:latin typeface="Arial"/>
                <a:cs typeface="Arial"/>
              </a:rPr>
              <a:t>/Q</a:t>
            </a:r>
            <a:r>
              <a:rPr lang="en-US" sz="1575" baseline="-21164" dirty="0">
                <a:latin typeface="Arial"/>
                <a:cs typeface="Arial"/>
              </a:rPr>
              <a:t>2</a:t>
            </a:r>
            <a:r>
              <a:rPr lang="en-US" sz="1600" dirty="0">
                <a:latin typeface="Arial"/>
                <a:cs typeface="Arial"/>
              </a:rPr>
              <a:t>=e</a:t>
            </a:r>
            <a:r>
              <a:rPr lang="el-GR" sz="1575" baseline="26455" dirty="0">
                <a:latin typeface="Arial"/>
                <a:cs typeface="Arial"/>
              </a:rPr>
              <a:t>α</a:t>
            </a:r>
            <a:r>
              <a:rPr lang="en-US" sz="1575" baseline="26455" dirty="0">
                <a:latin typeface="Arial"/>
                <a:cs typeface="Arial"/>
              </a:rPr>
              <a:t>ƒ</a:t>
            </a:r>
            <a:r>
              <a:rPr lang="ru-RU" sz="1600" spc="-5" dirty="0" smtClean="0">
                <a:latin typeface="Arial"/>
                <a:cs typeface="Arial"/>
              </a:rPr>
              <a:t> подтвердила </a:t>
            </a:r>
            <a:r>
              <a:rPr lang="ru-RU" sz="1600" spc="-5" dirty="0">
                <a:latin typeface="Arial"/>
                <a:cs typeface="Arial"/>
              </a:rPr>
              <a:t>эмпирический вывод, что </a:t>
            </a:r>
            <a:r>
              <a:rPr lang="ru-RU" sz="1600" dirty="0">
                <a:latin typeface="Arial"/>
                <a:cs typeface="Arial"/>
              </a:rPr>
              <a:t>причина </a:t>
            </a:r>
            <a:r>
              <a:rPr lang="ru-RU" sz="1600" spc="-10" dirty="0">
                <a:latin typeface="Arial"/>
                <a:cs typeface="Arial"/>
              </a:rPr>
              <a:t>трудностей </a:t>
            </a:r>
            <a:r>
              <a:rPr lang="ru-RU" sz="1600" spc="-5" dirty="0">
                <a:latin typeface="Arial"/>
                <a:cs typeface="Arial"/>
              </a:rPr>
              <a:t>интубации </a:t>
            </a:r>
            <a:r>
              <a:rPr lang="ru-RU" sz="1600" spc="-5" dirty="0" smtClean="0">
                <a:latin typeface="Arial"/>
                <a:cs typeface="Arial"/>
              </a:rPr>
              <a:t>толстой кишки в ее изгибах, сумма которых достигает </a:t>
            </a:r>
            <a:r>
              <a:rPr lang="ru-RU" sz="1600" spc="-5" dirty="0">
                <a:latin typeface="Arial"/>
                <a:cs typeface="Arial"/>
              </a:rPr>
              <a:t>1000</a:t>
            </a:r>
            <a:r>
              <a:rPr lang="ru-RU" sz="1400" b="1" spc="-5" baseline="30000" dirty="0">
                <a:latin typeface="Arial"/>
                <a:cs typeface="Arial"/>
              </a:rPr>
              <a:t>О</a:t>
            </a:r>
            <a:r>
              <a:rPr lang="ru-RU" sz="1600" spc="-15" dirty="0" smtClean="0">
                <a:latin typeface="Arial"/>
                <a:cs typeface="Arial"/>
              </a:rPr>
              <a:t>; и позволила </a:t>
            </a:r>
            <a:r>
              <a:rPr lang="ru-RU" sz="1600" spc="-10" dirty="0" smtClean="0">
                <a:latin typeface="Arial"/>
                <a:cs typeface="Arial"/>
              </a:rPr>
              <a:t>предложить интубацию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lang="ru-RU" sz="1600" spc="-5" dirty="0">
                <a:latin typeface="Arial"/>
                <a:cs typeface="Arial"/>
              </a:rPr>
              <a:t>по принципу</a:t>
            </a:r>
            <a:r>
              <a:rPr lang="ru-RU" sz="1600" spc="175" dirty="0">
                <a:latin typeface="Arial"/>
                <a:cs typeface="Arial"/>
              </a:rPr>
              <a:t> </a:t>
            </a:r>
            <a:r>
              <a:rPr lang="ru-RU" sz="1600" spc="-5" dirty="0">
                <a:latin typeface="Arial"/>
                <a:cs typeface="Arial"/>
              </a:rPr>
              <a:t>“тяни-толкай</a:t>
            </a:r>
            <a:r>
              <a:rPr lang="ru-RU" sz="1600" spc="-5" dirty="0" smtClean="0">
                <a:latin typeface="Arial"/>
                <a:cs typeface="Arial"/>
              </a:rPr>
              <a:t>”.</a:t>
            </a:r>
          </a:p>
          <a:p>
            <a:pPr marL="372745" marR="115570" indent="-342900" algn="just">
              <a:spcBef>
                <a:spcPts val="300"/>
              </a:spcBef>
              <a:buFontTx/>
              <a:buAutoNum type="arabicPeriod"/>
              <a:tabLst>
                <a:tab pos="864869" algn="l"/>
                <a:tab pos="2790190" algn="l"/>
              </a:tabLst>
            </a:pPr>
            <a:r>
              <a:rPr lang="ru-RU" sz="1600" spc="-5" dirty="0">
                <a:latin typeface="Arial"/>
                <a:cs typeface="Arial"/>
              </a:rPr>
              <a:t>Первый колоноскоп “тяни-толкай” </a:t>
            </a:r>
            <a:r>
              <a:rPr lang="ru-RU" sz="1600" spc="-10" dirty="0">
                <a:latin typeface="Arial"/>
                <a:cs typeface="Arial"/>
              </a:rPr>
              <a:t>заявлен </a:t>
            </a:r>
            <a:r>
              <a:rPr lang="ru-RU" sz="1600" spc="-10" dirty="0" smtClean="0">
                <a:latin typeface="Arial"/>
                <a:cs typeface="Arial"/>
              </a:rPr>
              <a:t>автором </a:t>
            </a:r>
            <a:r>
              <a:rPr lang="ru-RU" sz="1600" spc="-5" dirty="0" smtClean="0">
                <a:latin typeface="Arial"/>
                <a:cs typeface="Arial"/>
              </a:rPr>
              <a:t>еще </a:t>
            </a:r>
            <a:r>
              <a:rPr lang="ru-RU" sz="1600" spc="-5" dirty="0">
                <a:latin typeface="Arial"/>
                <a:cs typeface="Arial"/>
              </a:rPr>
              <a:t>в 1978 </a:t>
            </a:r>
            <a:r>
              <a:rPr lang="ru-RU" sz="1600" spc="-100" dirty="0">
                <a:latin typeface="Arial"/>
                <a:cs typeface="Arial"/>
              </a:rPr>
              <a:t>г</a:t>
            </a:r>
            <a:r>
              <a:rPr lang="ru-RU" sz="1600" spc="-100" dirty="0" smtClean="0">
                <a:latin typeface="Arial"/>
                <a:cs typeface="Arial"/>
              </a:rPr>
              <a:t>. </a:t>
            </a:r>
            <a:r>
              <a:rPr lang="ru-RU" sz="1600" spc="-15" dirty="0" smtClean="0">
                <a:latin typeface="Arial"/>
                <a:cs typeface="Arial"/>
              </a:rPr>
              <a:t>Его интраинтестинальную </a:t>
            </a:r>
            <a:r>
              <a:rPr lang="ru-RU" sz="1600" dirty="0">
                <a:latin typeface="Arial"/>
                <a:cs typeface="Arial"/>
              </a:rPr>
              <a:t>силу "тяни" </a:t>
            </a:r>
            <a:r>
              <a:rPr lang="ru-RU" sz="1600" spc="-15" dirty="0">
                <a:latin typeface="Arial"/>
                <a:cs typeface="Arial"/>
              </a:rPr>
              <a:t>генерирует </a:t>
            </a:r>
            <a:r>
              <a:rPr lang="ru-RU" sz="1600" spc="-10" dirty="0">
                <a:latin typeface="Arial"/>
                <a:cs typeface="Arial"/>
              </a:rPr>
              <a:t>инвагинатор </a:t>
            </a:r>
            <a:r>
              <a:rPr lang="ru-RU" sz="1600" spc="-5" dirty="0">
                <a:latin typeface="Arial"/>
                <a:cs typeface="Arial"/>
              </a:rPr>
              <a:t>– тонкостенный рукав, </a:t>
            </a:r>
            <a:r>
              <a:rPr lang="ru-RU" sz="1600" spc="-10" dirty="0">
                <a:latin typeface="Arial"/>
                <a:cs typeface="Arial"/>
              </a:rPr>
              <a:t>выворачиваемый </a:t>
            </a:r>
            <a:r>
              <a:rPr lang="ru-RU" sz="1600" spc="-10" dirty="0" smtClean="0">
                <a:latin typeface="Arial"/>
                <a:cs typeface="Arial"/>
              </a:rPr>
              <a:t>давлением </a:t>
            </a:r>
            <a:r>
              <a:rPr lang="ru-RU" sz="1600" spc="-15" dirty="0">
                <a:latin typeface="Arial"/>
                <a:cs typeface="Arial"/>
              </a:rPr>
              <a:t>воздуха </a:t>
            </a:r>
            <a:r>
              <a:rPr lang="ru-RU" sz="1600" spc="5" dirty="0">
                <a:latin typeface="Arial"/>
                <a:cs typeface="Arial"/>
              </a:rPr>
              <a:t>как </a:t>
            </a:r>
            <a:r>
              <a:rPr lang="ru-RU" sz="1600" spc="-5" dirty="0">
                <a:latin typeface="Arial"/>
                <a:cs typeface="Arial"/>
              </a:rPr>
              <a:t>палец хирургической </a:t>
            </a:r>
            <a:r>
              <a:rPr lang="ru-RU" sz="1600" spc="-15" dirty="0" smtClean="0">
                <a:latin typeface="Arial"/>
                <a:cs typeface="Arial"/>
              </a:rPr>
              <a:t>перчатки</a:t>
            </a:r>
            <a:r>
              <a:rPr lang="ru-RU" sz="1600" dirty="0">
                <a:latin typeface="Arial"/>
                <a:cs typeface="Arial"/>
              </a:rPr>
              <a:t>;</a:t>
            </a:r>
            <a:r>
              <a:rPr lang="ru-RU" sz="1600" dirty="0" smtClean="0">
                <a:latin typeface="Arial"/>
                <a:cs typeface="Arial"/>
              </a:rPr>
              <a:t> источник </a:t>
            </a:r>
            <a:r>
              <a:rPr lang="ru-RU" sz="1600" spc="-10" dirty="0" smtClean="0">
                <a:latin typeface="Arial"/>
                <a:cs typeface="Arial"/>
              </a:rPr>
              <a:t>синхронной внешней силы “толкай</a:t>
            </a:r>
            <a:r>
              <a:rPr lang="ru-RU" sz="1600" spc="-10" dirty="0">
                <a:latin typeface="Arial"/>
                <a:cs typeface="Arial"/>
              </a:rPr>
              <a:t>” - рука  эндоскописта. </a:t>
            </a:r>
          </a:p>
          <a:p>
            <a:pPr marL="372745" marR="115570" indent="-342900" algn="just">
              <a:spcBef>
                <a:spcPts val="300"/>
              </a:spcBef>
              <a:buFontTx/>
              <a:buAutoNum type="arabicPeriod"/>
              <a:tabLst>
                <a:tab pos="864869" algn="l"/>
                <a:tab pos="2790190" algn="l"/>
              </a:tabLst>
            </a:pPr>
            <a:r>
              <a:rPr lang="ru-RU" sz="1600" spc="-10" dirty="0">
                <a:latin typeface="Arial"/>
                <a:cs typeface="Arial"/>
              </a:rPr>
              <a:t>И</a:t>
            </a:r>
            <a:r>
              <a:rPr lang="ru-RU" sz="1600" spc="-10" dirty="0" smtClean="0">
                <a:latin typeface="Arial"/>
                <a:cs typeface="Arial"/>
              </a:rPr>
              <a:t>спытания двусильного колоноскопа на людях доказали: 1. эргономичность интубации, 2. </a:t>
            </a:r>
            <a:r>
              <a:rPr lang="ru-RU" sz="1600" spc="-10" dirty="0">
                <a:latin typeface="Arial"/>
                <a:cs typeface="Arial"/>
              </a:rPr>
              <a:t>полную </a:t>
            </a:r>
            <a:r>
              <a:rPr lang="ru-RU" sz="1600" spc="-10" dirty="0" smtClean="0">
                <a:latin typeface="Arial"/>
                <a:cs typeface="Arial"/>
              </a:rPr>
              <a:t>и </a:t>
            </a:r>
            <a:r>
              <a:rPr lang="ru-RU" sz="1600" spc="-10" dirty="0">
                <a:latin typeface="Arial"/>
                <a:cs typeface="Arial"/>
              </a:rPr>
              <a:t>соразмерную </a:t>
            </a:r>
            <a:r>
              <a:rPr lang="ru-RU" sz="1600" spc="-10" dirty="0" smtClean="0">
                <a:latin typeface="Arial"/>
                <a:cs typeface="Arial"/>
              </a:rPr>
              <a:t>интубацию, 3 безболезненность  интубации.</a:t>
            </a:r>
            <a:endParaRPr lang="ru-RU" sz="1600" spc="-10" dirty="0">
              <a:latin typeface="Arial"/>
              <a:cs typeface="Arial"/>
            </a:endParaRPr>
          </a:p>
          <a:p>
            <a:pPr marL="372745" marR="115570" indent="-342900" algn="just">
              <a:spcBef>
                <a:spcPts val="300"/>
              </a:spcBef>
              <a:buFontTx/>
              <a:buAutoNum type="arabicPeriod"/>
              <a:tabLst>
                <a:tab pos="864869" algn="l"/>
                <a:tab pos="2790190" algn="l"/>
              </a:tabLst>
            </a:pPr>
            <a:r>
              <a:rPr lang="ru-RU" sz="1600" spc="-10" dirty="0">
                <a:latin typeface="Arial"/>
                <a:cs typeface="Arial"/>
              </a:rPr>
              <a:t>Второй </a:t>
            </a:r>
            <a:r>
              <a:rPr lang="ru-RU" sz="1600" spc="-10" dirty="0" err="1" smtClean="0">
                <a:latin typeface="Arial"/>
                <a:cs typeface="Arial"/>
              </a:rPr>
              <a:t>двусильный</a:t>
            </a:r>
            <a:r>
              <a:rPr lang="ru-RU" sz="1600" spc="-10" dirty="0" smtClean="0">
                <a:latin typeface="Arial"/>
                <a:cs typeface="Arial"/>
              </a:rPr>
              <a:t> колоноскоп включает </a:t>
            </a:r>
            <a:r>
              <a:rPr lang="ru-RU" sz="1600" spc="-10" dirty="0">
                <a:latin typeface="Arial"/>
                <a:cs typeface="Arial"/>
              </a:rPr>
              <a:t>1-разовый патрон, надеваемый на конец эндоскопической трубки. </a:t>
            </a:r>
            <a:r>
              <a:rPr lang="ru-RU" sz="1600" spc="-10" dirty="0" smtClean="0">
                <a:latin typeface="Arial"/>
                <a:cs typeface="Arial"/>
              </a:rPr>
              <a:t>Патрон заключает </a:t>
            </a:r>
            <a:r>
              <a:rPr lang="ru-RU" sz="1600" spc="-10" dirty="0">
                <a:latin typeface="Arial"/>
                <a:cs typeface="Arial"/>
              </a:rPr>
              <a:t>инвагинатор и механизм  подачи эндоскопической трубки, который исключил </a:t>
            </a:r>
            <a:r>
              <a:rPr lang="ru-RU" sz="1600" spc="-10" dirty="0" smtClean="0">
                <a:latin typeface="Arial"/>
                <a:cs typeface="Arial"/>
              </a:rPr>
              <a:t>субъ</a:t>
            </a:r>
            <a:r>
              <a:rPr lang="ru-RU" sz="1600" spc="-10" dirty="0">
                <a:latin typeface="Arial"/>
                <a:cs typeface="Arial"/>
              </a:rPr>
              <a:t>е</a:t>
            </a:r>
            <a:r>
              <a:rPr lang="ru-RU" sz="1600" spc="-10" dirty="0" smtClean="0">
                <a:latin typeface="Arial"/>
                <a:cs typeface="Arial"/>
              </a:rPr>
              <a:t>ктивный </a:t>
            </a:r>
            <a:r>
              <a:rPr lang="ru-RU" sz="1600" spc="-10" dirty="0">
                <a:latin typeface="Arial"/>
                <a:cs typeface="Arial"/>
              </a:rPr>
              <a:t>момент интубации. 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5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444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8071" y="1251416"/>
            <a:ext cx="8314929" cy="506036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66370" marR="1047750" indent="-153670">
              <a:lnSpc>
                <a:spcPts val="1260"/>
              </a:lnSpc>
              <a:spcBef>
                <a:spcPts val="415"/>
              </a:spcBef>
              <a:buClr>
                <a:srgbClr val="000000"/>
              </a:buClr>
              <a:buAutoNum type="arabicPeriod"/>
              <a:tabLst>
                <a:tab pos="167005" algn="l"/>
              </a:tabLst>
            </a:pPr>
            <a:r>
              <a:rPr lang="lv-LV" sz="1100" spc="-5" dirty="0">
                <a:latin typeface="Arial"/>
                <a:cs typeface="Arial"/>
                <a:hlinkClick r:id="rId2"/>
              </a:rPr>
              <a:t>https://www.gutsense.org/colonoscopy/side-effects-of-colonoscopy.html</a:t>
            </a:r>
            <a:r>
              <a:rPr lang="lv-LV" sz="1100" spc="-5" dirty="0">
                <a:latin typeface="Arial"/>
                <a:cs typeface="Arial"/>
              </a:rPr>
              <a:t> </a:t>
            </a:r>
            <a:r>
              <a:rPr lang="en-US" sz="1100" spc="-5" dirty="0" smtClean="0">
                <a:latin typeface="Arial"/>
                <a:cs typeface="Arial"/>
              </a:rPr>
              <a:t>Side effects of screening colonoscopies</a:t>
            </a:r>
            <a:r>
              <a:rPr sz="1100" spc="-5" dirty="0" smtClean="0">
                <a:latin typeface="Arial"/>
                <a:cs typeface="Arial"/>
              </a:rPr>
              <a:t>.</a:t>
            </a:r>
            <a:r>
              <a:rPr lang="lv-LV" sz="1100" spc="-5" dirty="0">
                <a:latin typeface="Arial"/>
                <a:cs typeface="Arial"/>
              </a:rPr>
              <a:t> </a:t>
            </a:r>
            <a:r>
              <a:rPr lang="lv-LV" sz="1100" spc="-5" dirty="0" smtClean="0">
                <a:latin typeface="Arial"/>
                <a:cs typeface="Arial"/>
              </a:rPr>
              <a:t>K. Monastyrsky , 2009.</a:t>
            </a:r>
            <a:endParaRPr sz="1100" dirty="0">
              <a:latin typeface="Arial"/>
              <a:cs typeface="Arial"/>
            </a:endParaRPr>
          </a:p>
          <a:p>
            <a:pPr marL="166370" indent="-153670">
              <a:lnSpc>
                <a:spcPts val="1190"/>
              </a:lnSpc>
              <a:buClr>
                <a:srgbClr val="000000"/>
              </a:buClr>
              <a:buAutoNum type="arabicPeriod"/>
              <a:tabLst>
                <a:tab pos="167005" algn="l"/>
              </a:tabLst>
            </a:pPr>
            <a:r>
              <a:rPr lang="lv-LV" sz="1100" spc="-5" dirty="0" smtClean="0">
                <a:latin typeface="Arial"/>
                <a:cs typeface="Arial"/>
              </a:rPr>
              <a:t> </a:t>
            </a:r>
            <a:r>
              <a:rPr sz="1100" spc="-5" dirty="0" err="1" smtClean="0">
                <a:latin typeface="Arial"/>
                <a:cs typeface="Arial"/>
              </a:rPr>
              <a:t>Скрининг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для </a:t>
            </a:r>
            <a:r>
              <a:rPr sz="1100" spc="-5" dirty="0">
                <a:latin typeface="Arial"/>
                <a:cs typeface="Arial"/>
              </a:rPr>
              <a:t>выявления рака </a:t>
            </a:r>
            <a:r>
              <a:rPr sz="1100" dirty="0">
                <a:latin typeface="Arial"/>
                <a:cs typeface="Arial"/>
              </a:rPr>
              <a:t>прямой и </a:t>
            </a:r>
            <a:r>
              <a:rPr sz="1100" spc="-5" dirty="0" err="1">
                <a:latin typeface="Arial"/>
                <a:cs typeface="Arial"/>
              </a:rPr>
              <a:t>ободочной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5" dirty="0" err="1" smtClean="0">
                <a:latin typeface="Arial"/>
                <a:cs typeface="Arial"/>
              </a:rPr>
              <a:t>кишки.Международный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журнал медицинской практики,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2009.</a:t>
            </a:r>
            <a:endParaRPr sz="1100" dirty="0">
              <a:latin typeface="Arial"/>
              <a:cs typeface="Arial"/>
            </a:endParaRPr>
          </a:p>
          <a:p>
            <a:pPr marL="167005" marR="257175" indent="-167005">
              <a:lnSpc>
                <a:spcPts val="1260"/>
              </a:lnSpc>
              <a:spcBef>
                <a:spcPts val="60"/>
              </a:spcBef>
              <a:buClr>
                <a:srgbClr val="000000"/>
              </a:buClr>
              <a:buAutoNum type="arabicPeriod" startAt="3"/>
              <a:tabLst>
                <a:tab pos="167005" algn="l"/>
              </a:tabLst>
            </a:pPr>
            <a:r>
              <a:rPr lang="lv-LV" sz="1100" spc="-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More </a:t>
            </a:r>
            <a:r>
              <a:rPr sz="1100" dirty="0">
                <a:latin typeface="Arial"/>
                <a:cs typeface="Arial"/>
              </a:rPr>
              <a:t>Postcolonoscopy </a:t>
            </a:r>
            <a:r>
              <a:rPr sz="1100" spc="-5" dirty="0">
                <a:latin typeface="Arial"/>
                <a:cs typeface="Arial"/>
              </a:rPr>
              <a:t>Cancers Attributable </a:t>
            </a:r>
            <a:r>
              <a:rPr sz="1100" dirty="0">
                <a:latin typeface="Arial"/>
                <a:cs typeface="Arial"/>
              </a:rPr>
              <a:t>to </a:t>
            </a:r>
            <a:r>
              <a:rPr sz="1100" spc="-5" dirty="0">
                <a:latin typeface="Arial"/>
                <a:cs typeface="Arial"/>
              </a:rPr>
              <a:t>Colonoscopic </a:t>
            </a:r>
            <a:r>
              <a:rPr sz="1100" dirty="0">
                <a:latin typeface="Arial"/>
                <a:cs typeface="Arial"/>
              </a:rPr>
              <a:t>Versus  </a:t>
            </a:r>
            <a:r>
              <a:rPr sz="1100" spc="-5" dirty="0">
                <a:latin typeface="Arial"/>
                <a:cs typeface="Arial"/>
              </a:rPr>
              <a:t>Polyp </a:t>
            </a:r>
            <a:r>
              <a:rPr sz="1100" dirty="0">
                <a:latin typeface="Arial"/>
                <a:cs typeface="Arial"/>
              </a:rPr>
              <a:t>Factors; </a:t>
            </a:r>
            <a:r>
              <a:rPr sz="1100" spc="-5" dirty="0">
                <a:latin typeface="Arial"/>
                <a:cs typeface="Arial"/>
              </a:rPr>
              <a:t>Douglas K. Rex, </a:t>
            </a:r>
            <a:r>
              <a:rPr sz="1100" spc="-10" dirty="0">
                <a:latin typeface="Arial"/>
                <a:cs typeface="Arial"/>
              </a:rPr>
              <a:t>MD,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2012</a:t>
            </a:r>
            <a:r>
              <a:rPr sz="1100" spc="-5" dirty="0" smtClean="0">
                <a:latin typeface="Arial"/>
                <a:cs typeface="Arial"/>
              </a:rPr>
              <a:t>.</a:t>
            </a:r>
            <a:endParaRPr sz="1100" dirty="0">
              <a:latin typeface="Arial"/>
              <a:cs typeface="Arial"/>
            </a:endParaRPr>
          </a:p>
          <a:p>
            <a:pPr marL="205740" indent="-193040">
              <a:lnSpc>
                <a:spcPts val="1185"/>
              </a:lnSpc>
              <a:buClr>
                <a:srgbClr val="000000"/>
              </a:buClr>
              <a:buAutoNum type="arabicPeriod" startAt="3"/>
              <a:tabLst>
                <a:tab pos="206375" algn="l"/>
              </a:tabLst>
            </a:pPr>
            <a:r>
              <a:rPr lang="en-US" sz="1100" dirty="0">
                <a:latin typeface="Arial"/>
                <a:cs typeface="Arial"/>
                <a:hlinkClick r:id="rId3"/>
              </a:rPr>
              <a:t>https://www.ncbi.nlm.nih.gov/pmc/articles/PMC4695561/</a:t>
            </a:r>
            <a:r>
              <a:rPr lang="en-US" sz="1100" dirty="0">
                <a:latin typeface="Arial"/>
                <a:cs typeface="Arial"/>
              </a:rPr>
              <a:t>  The impact of new technology on surgery for colorectal cancer</a:t>
            </a:r>
            <a:r>
              <a:rPr lang="en-US" sz="1100" spc="-5" dirty="0">
                <a:latin typeface="Arial"/>
                <a:cs typeface="Arial"/>
              </a:rPr>
              <a:t>, Gregory B Makin et al., World J </a:t>
            </a:r>
            <a:r>
              <a:rPr lang="en-US" sz="1100" spc="-5" dirty="0" err="1">
                <a:latin typeface="Arial"/>
                <a:cs typeface="Arial"/>
              </a:rPr>
              <a:t>Gastroenterol</a:t>
            </a:r>
            <a:r>
              <a:rPr lang="en-US" sz="1100" spc="-5" dirty="0">
                <a:latin typeface="Arial"/>
                <a:cs typeface="Arial"/>
              </a:rPr>
              <a:t>. 2001 Oct 15; 7(5): 612–621.</a:t>
            </a:r>
          </a:p>
          <a:p>
            <a:pPr marL="205740" indent="-193040">
              <a:lnSpc>
                <a:spcPts val="1250"/>
              </a:lnSpc>
              <a:buClr>
                <a:srgbClr val="000000"/>
              </a:buClr>
              <a:buAutoNum type="arabicPeriod" startAt="5"/>
              <a:tabLst>
                <a:tab pos="206375" algn="l"/>
              </a:tabLst>
            </a:pPr>
            <a:r>
              <a:rPr lang="lv-LV" sz="11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http</a:t>
            </a:r>
            <a:r>
              <a:rPr lang="lv-LV"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://www.biomedsearch.com/nih/Evolving-techniques-in-colonoscopy/21785352.html </a:t>
            </a:r>
            <a:r>
              <a:rPr lang="ru-RU" sz="11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  </a:t>
            </a:r>
            <a:r>
              <a:rPr sz="1100" spc="-10" dirty="0" smtClean="0">
                <a:latin typeface="Arial"/>
                <a:cs typeface="Arial"/>
              </a:rPr>
              <a:t>Evolving </a:t>
            </a:r>
            <a:r>
              <a:rPr sz="1100" dirty="0">
                <a:latin typeface="Arial"/>
                <a:cs typeface="Arial"/>
              </a:rPr>
              <a:t>Techniques </a:t>
            </a:r>
            <a:r>
              <a:rPr sz="1100" spc="-5" dirty="0">
                <a:latin typeface="Arial"/>
                <a:cs typeface="Arial"/>
              </a:rPr>
              <a:t>in Colonoscopy,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2011</a:t>
            </a:r>
            <a:endParaRPr sz="1100" dirty="0">
              <a:latin typeface="Arial"/>
              <a:cs typeface="Arial"/>
            </a:endParaRPr>
          </a:p>
          <a:p>
            <a:pPr marL="201295" indent="-188595">
              <a:lnSpc>
                <a:spcPts val="1255"/>
              </a:lnSpc>
              <a:buClr>
                <a:srgbClr val="000000"/>
              </a:buClr>
              <a:buAutoNum type="arabicPeriod" startAt="5"/>
              <a:tabLst>
                <a:tab pos="201930" algn="l"/>
              </a:tabLst>
            </a:pPr>
            <a:r>
              <a:rPr lang="lv-LV"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https://docmh.net/embed/tips-and-tricks-to-reach-the-caecum-a-practical-guide-siwan-thomas-gibson-st-marks-hospital-london-uk-pdf </a:t>
            </a:r>
            <a:r>
              <a:rPr lang="ru-RU" sz="11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 </a:t>
            </a:r>
            <a:r>
              <a:rPr sz="1100" dirty="0" smtClean="0">
                <a:latin typeface="Arial"/>
                <a:cs typeface="Arial"/>
              </a:rPr>
              <a:t>Tips </a:t>
            </a:r>
            <a:r>
              <a:rPr sz="1100" spc="-5" dirty="0">
                <a:latin typeface="Arial"/>
                <a:cs typeface="Arial"/>
              </a:rPr>
              <a:t>and </a:t>
            </a:r>
            <a:r>
              <a:rPr sz="1100" dirty="0">
                <a:latin typeface="Arial"/>
                <a:cs typeface="Arial"/>
              </a:rPr>
              <a:t>Tricks to </a:t>
            </a:r>
            <a:r>
              <a:rPr sz="1100" spc="-5" dirty="0">
                <a:latin typeface="Arial"/>
                <a:cs typeface="Arial"/>
              </a:rPr>
              <a:t>Reach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</a:p>
          <a:p>
            <a:pPr marL="187960">
              <a:lnSpc>
                <a:spcPts val="1255"/>
              </a:lnSpc>
            </a:pPr>
            <a:r>
              <a:rPr sz="1100" dirty="0">
                <a:latin typeface="Arial"/>
                <a:cs typeface="Arial"/>
              </a:rPr>
              <a:t>Caecum: A </a:t>
            </a:r>
            <a:r>
              <a:rPr sz="1100" spc="-5" dirty="0">
                <a:latin typeface="Arial"/>
                <a:cs typeface="Arial"/>
              </a:rPr>
              <a:t>Practical Guide; Siwan </a:t>
            </a:r>
            <a:r>
              <a:rPr sz="1100" dirty="0">
                <a:latin typeface="Arial"/>
                <a:cs typeface="Arial"/>
              </a:rPr>
              <a:t>Thomas-Gibson, </a:t>
            </a:r>
            <a:r>
              <a:rPr sz="1100" spc="-5" dirty="0">
                <a:latin typeface="Arial"/>
                <a:cs typeface="Arial"/>
              </a:rPr>
              <a:t>Quality in Endoscopy, Berlin,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4-5.05.2012.</a:t>
            </a:r>
            <a:endParaRPr sz="1100" dirty="0">
              <a:latin typeface="Arial"/>
              <a:cs typeface="Arial"/>
            </a:endParaRPr>
          </a:p>
          <a:p>
            <a:pPr marL="203200" marR="281305" indent="-190500">
              <a:lnSpc>
                <a:spcPts val="1260"/>
              </a:lnSpc>
              <a:spcBef>
                <a:spcPts val="55"/>
              </a:spcBef>
              <a:buClr>
                <a:srgbClr val="000000"/>
              </a:buClr>
              <a:buAutoNum type="arabicPeriod" startAt="7"/>
              <a:tabLst>
                <a:tab pos="203200" algn="l"/>
              </a:tabLst>
            </a:pP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4"/>
              </a:rPr>
              <a:t>http://annals.org/article.aspx?articleid=731108</a:t>
            </a:r>
            <a:r>
              <a:rPr sz="1100" spc="-5" dirty="0">
                <a:solidFill>
                  <a:srgbClr val="CC0099"/>
                </a:solidFill>
                <a:latin typeface="Arial"/>
                <a:cs typeface="Arial"/>
                <a:hlinkClick r:id="rId4"/>
              </a:rPr>
              <a:t> </a:t>
            </a:r>
            <a:r>
              <a:rPr sz="1100" spc="-5" dirty="0">
                <a:latin typeface="Arial"/>
                <a:cs typeface="Arial"/>
              </a:rPr>
              <a:t>Complications of </a:t>
            </a:r>
            <a:r>
              <a:rPr sz="1100" dirty="0">
                <a:latin typeface="Arial"/>
                <a:cs typeface="Arial"/>
              </a:rPr>
              <a:t>colonoscopy </a:t>
            </a:r>
            <a:r>
              <a:rPr sz="1100" spc="-5" dirty="0">
                <a:latin typeface="Arial"/>
                <a:cs typeface="Arial"/>
              </a:rPr>
              <a:t>in an </a:t>
            </a:r>
            <a:r>
              <a:rPr sz="1100" dirty="0">
                <a:latin typeface="Arial"/>
                <a:cs typeface="Arial"/>
              </a:rPr>
              <a:t>integrated </a:t>
            </a:r>
            <a:r>
              <a:rPr sz="1100" spc="-5" dirty="0">
                <a:latin typeface="Arial"/>
                <a:cs typeface="Arial"/>
              </a:rPr>
              <a:t>health </a:t>
            </a:r>
            <a:r>
              <a:rPr sz="1100" dirty="0">
                <a:latin typeface="Arial"/>
                <a:cs typeface="Arial"/>
              </a:rPr>
              <a:t>care </a:t>
            </a:r>
            <a:r>
              <a:rPr sz="1100" spc="-5" dirty="0">
                <a:latin typeface="Arial"/>
                <a:cs typeface="Arial"/>
              </a:rPr>
              <a:t>delivery system, Annals  of </a:t>
            </a:r>
            <a:r>
              <a:rPr sz="1100" dirty="0">
                <a:latin typeface="Arial"/>
                <a:cs typeface="Arial"/>
              </a:rPr>
              <a:t>Internal </a:t>
            </a:r>
            <a:r>
              <a:rPr sz="1100" spc="-5" dirty="0">
                <a:latin typeface="Arial"/>
                <a:cs typeface="Arial"/>
              </a:rPr>
              <a:t>Medicine,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2006.</a:t>
            </a:r>
            <a:endParaRPr sz="1100" dirty="0">
              <a:latin typeface="Arial"/>
              <a:cs typeface="Arial"/>
            </a:endParaRPr>
          </a:p>
          <a:p>
            <a:pPr marL="201295" indent="-188595">
              <a:lnSpc>
                <a:spcPts val="1185"/>
              </a:lnSpc>
              <a:buClr>
                <a:srgbClr val="000000"/>
              </a:buClr>
              <a:buAutoNum type="arabicPeriod" startAt="7"/>
              <a:tabLst>
                <a:tab pos="201930" algn="l"/>
              </a:tabLst>
            </a:pPr>
            <a:r>
              <a:rPr sz="1100" spc="-5" dirty="0" err="1" smtClean="0">
                <a:latin typeface="Arial"/>
                <a:cs typeface="Arial"/>
              </a:rPr>
              <a:t>Актуальные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вопросы подготовки </a:t>
            </a:r>
            <a:r>
              <a:rPr sz="1100" dirty="0">
                <a:latin typeface="Arial"/>
                <a:cs typeface="Arial"/>
              </a:rPr>
              <a:t>пациента к </a:t>
            </a:r>
            <a:r>
              <a:rPr sz="1100" spc="-5" dirty="0">
                <a:latin typeface="Arial"/>
                <a:cs typeface="Arial"/>
              </a:rPr>
              <a:t>эндоскопическому исследованию </a:t>
            </a:r>
            <a:r>
              <a:rPr sz="1100" dirty="0">
                <a:latin typeface="Arial"/>
                <a:cs typeface="Arial"/>
              </a:rPr>
              <a:t>толстой </a:t>
            </a:r>
            <a:r>
              <a:rPr sz="1100" spc="-5" dirty="0">
                <a:latin typeface="Arial"/>
                <a:cs typeface="Arial"/>
              </a:rPr>
              <a:t>кишки, Ленинградская  областная клиническая больница,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2009.</a:t>
            </a:r>
            <a:endParaRPr sz="1100" dirty="0">
              <a:latin typeface="Arial"/>
              <a:cs typeface="Arial"/>
            </a:endParaRPr>
          </a:p>
          <a:p>
            <a:pPr marL="205740" indent="-193040">
              <a:lnSpc>
                <a:spcPts val="1180"/>
              </a:lnSpc>
              <a:buClr>
                <a:srgbClr val="000000"/>
              </a:buClr>
              <a:buAutoNum type="arabicPeriod" startAt="9"/>
              <a:tabLst>
                <a:tab pos="206375" algn="l"/>
              </a:tabLst>
            </a:pP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5"/>
              </a:rPr>
              <a:t>http://www.eurekalert.org/pub_releases/2009-03/haog-gcp032309.php</a:t>
            </a:r>
            <a:r>
              <a:rPr sz="1100" spc="-5" dirty="0">
                <a:solidFill>
                  <a:srgbClr val="CC0099"/>
                </a:solidFill>
                <a:latin typeface="Arial"/>
                <a:cs typeface="Arial"/>
                <a:hlinkClick r:id="rId5"/>
              </a:rPr>
              <a:t> </a:t>
            </a:r>
            <a:r>
              <a:rPr sz="1100" dirty="0">
                <a:latin typeface="Arial"/>
                <a:cs typeface="Arial"/>
              </a:rPr>
              <a:t>Germany: </a:t>
            </a:r>
            <a:r>
              <a:rPr sz="1100" spc="-5" dirty="0">
                <a:latin typeface="Arial"/>
                <a:cs typeface="Arial"/>
              </a:rPr>
              <a:t>Colonoscopy prevents 15.000 </a:t>
            </a:r>
            <a:r>
              <a:rPr sz="1100" dirty="0">
                <a:latin typeface="Arial"/>
                <a:cs typeface="Arial"/>
              </a:rPr>
              <a:t>cancer сases,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2009.</a:t>
            </a:r>
            <a:endParaRPr sz="1100" dirty="0">
              <a:latin typeface="Arial"/>
              <a:cs typeface="Arial"/>
            </a:endParaRPr>
          </a:p>
          <a:p>
            <a:pPr marL="242570" marR="370840" indent="-229870">
              <a:lnSpc>
                <a:spcPts val="1260"/>
              </a:lnSpc>
              <a:spcBef>
                <a:spcPts val="55"/>
              </a:spcBef>
              <a:buClr>
                <a:srgbClr val="000000"/>
              </a:buClr>
              <a:buAutoNum type="arabicPeriod" startAt="9"/>
              <a:tabLst>
                <a:tab pos="244475" algn="l"/>
              </a:tabLst>
            </a:pP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6"/>
              </a:rPr>
              <a:t>http://www.biomedcentral.com/1472-6920/13/5</a:t>
            </a:r>
            <a:r>
              <a:rPr sz="1100" spc="-5" dirty="0">
                <a:solidFill>
                  <a:srgbClr val="CC0099"/>
                </a:solidFill>
                <a:latin typeface="Arial"/>
                <a:cs typeface="Arial"/>
                <a:hlinkClick r:id="rId6"/>
              </a:rPr>
              <a:t> </a:t>
            </a:r>
            <a:r>
              <a:rPr sz="1100" spc="-5" dirty="0">
                <a:latin typeface="Arial"/>
                <a:cs typeface="Arial"/>
              </a:rPr>
              <a:t>Predictive </a:t>
            </a:r>
            <a:r>
              <a:rPr sz="1100" dirty="0">
                <a:latin typeface="Arial"/>
                <a:cs typeface="Arial"/>
              </a:rPr>
              <a:t>factors affecting cecal intubation falure </a:t>
            </a:r>
            <a:r>
              <a:rPr sz="1100" spc="-5" dirty="0">
                <a:latin typeface="Arial"/>
                <a:cs typeface="Arial"/>
              </a:rPr>
              <a:t>in </a:t>
            </a:r>
            <a:r>
              <a:rPr sz="1100" dirty="0">
                <a:latin typeface="Arial"/>
                <a:cs typeface="Arial"/>
              </a:rPr>
              <a:t>colonoscopy trainees, </a:t>
            </a:r>
            <a:r>
              <a:rPr sz="1100" spc="-10" dirty="0">
                <a:latin typeface="Arial"/>
                <a:cs typeface="Arial"/>
              </a:rPr>
              <a:t>BMC  </a:t>
            </a:r>
            <a:r>
              <a:rPr sz="1100" spc="-5" dirty="0">
                <a:latin typeface="Arial"/>
                <a:cs typeface="Arial"/>
              </a:rPr>
              <a:t>Medical </a:t>
            </a:r>
            <a:r>
              <a:rPr sz="1100" dirty="0">
                <a:latin typeface="Arial"/>
                <a:cs typeface="Arial"/>
              </a:rPr>
              <a:t>Education,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2013.</a:t>
            </a:r>
            <a:endParaRPr sz="1100" dirty="0">
              <a:latin typeface="Arial"/>
              <a:cs typeface="Arial"/>
            </a:endParaRPr>
          </a:p>
          <a:p>
            <a:pPr marL="243840" indent="-231140">
              <a:lnSpc>
                <a:spcPts val="1195"/>
              </a:lnSpc>
              <a:buClr>
                <a:srgbClr val="000000"/>
              </a:buClr>
              <a:buAutoNum type="arabicPeriod" startAt="9"/>
              <a:tabLst>
                <a:tab pos="244475" algn="l"/>
              </a:tabLst>
            </a:pP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7"/>
              </a:rPr>
              <a:t>http://forum.surgeryzone.net/viewtopic.php?f=58&amp;p=237425</a:t>
            </a:r>
            <a:r>
              <a:rPr sz="1100" spc="-5" dirty="0">
                <a:solidFill>
                  <a:srgbClr val="CC0099"/>
                </a:solidFill>
                <a:latin typeface="Arial"/>
                <a:cs typeface="Arial"/>
                <a:hlinkClick r:id="rId7"/>
              </a:rPr>
              <a:t> </a:t>
            </a:r>
            <a:r>
              <a:rPr sz="1100" spc="-5" dirty="0">
                <a:latin typeface="Arial"/>
                <a:cs typeface="Arial"/>
              </a:rPr>
              <a:t>форум Surgeryzone,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2012.</a:t>
            </a:r>
            <a:endParaRPr sz="1100" dirty="0">
              <a:latin typeface="Arial"/>
              <a:cs typeface="Arial"/>
            </a:endParaRPr>
          </a:p>
          <a:p>
            <a:pPr marL="243840" indent="-231140">
              <a:lnSpc>
                <a:spcPts val="1250"/>
              </a:lnSpc>
              <a:buClr>
                <a:srgbClr val="000000"/>
              </a:buClr>
              <a:buAutoNum type="arabicPeriod" startAt="9"/>
              <a:tabLst>
                <a:tab pos="244475" algn="l"/>
              </a:tabLst>
            </a:pP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8"/>
              </a:rPr>
              <a:t>http://www.ncbi.nlm.nih.gov/pmc/articles/PMC2657972</a:t>
            </a:r>
            <a:r>
              <a:rPr sz="1100" spc="-5" dirty="0">
                <a:solidFill>
                  <a:srgbClr val="CC0099"/>
                </a:solidFill>
                <a:latin typeface="Arial"/>
                <a:cs typeface="Arial"/>
                <a:hlinkClick r:id="rId8"/>
              </a:rPr>
              <a:t> </a:t>
            </a:r>
            <a:r>
              <a:rPr sz="1100" dirty="0">
                <a:latin typeface="Arial"/>
                <a:cs typeface="Arial"/>
              </a:rPr>
              <a:t>The difficult </a:t>
            </a:r>
            <a:r>
              <a:rPr sz="1100" spc="-5" dirty="0">
                <a:latin typeface="Arial"/>
                <a:cs typeface="Arial"/>
              </a:rPr>
              <a:t>colonoscopy,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2007.</a:t>
            </a:r>
            <a:endParaRPr sz="1100" dirty="0">
              <a:latin typeface="Arial"/>
              <a:cs typeface="Arial"/>
            </a:endParaRPr>
          </a:p>
          <a:p>
            <a:pPr marL="243840" indent="-231140" algn="just">
              <a:lnSpc>
                <a:spcPts val="1255"/>
              </a:lnSpc>
              <a:buClr>
                <a:srgbClr val="000000"/>
              </a:buClr>
              <a:buAutoNum type="arabicPeriod" startAt="9"/>
              <a:tabLst>
                <a:tab pos="244475" algn="l"/>
              </a:tabLst>
            </a:pP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9"/>
              </a:rPr>
              <a:t>http://www.ncbi.nlm.nih.gov/pubmed/22187070</a:t>
            </a:r>
            <a:r>
              <a:rPr sz="1100" spc="-5" dirty="0">
                <a:solidFill>
                  <a:srgbClr val="CC0099"/>
                </a:solidFill>
                <a:latin typeface="Arial"/>
                <a:cs typeface="Arial"/>
                <a:hlinkClick r:id="rId9"/>
              </a:rPr>
              <a:t> </a:t>
            </a:r>
            <a:r>
              <a:rPr lang="lv-LV" sz="1100" spc="-5" dirty="0" smtClean="0">
                <a:solidFill>
                  <a:srgbClr val="CC0099"/>
                </a:solidFill>
                <a:latin typeface="Arial"/>
                <a:cs typeface="Arial"/>
              </a:rPr>
              <a:t>  </a:t>
            </a:r>
            <a:r>
              <a:rPr sz="1100" spc="-5" dirty="0" smtClean="0">
                <a:latin typeface="Arial"/>
                <a:cs typeface="Arial"/>
              </a:rPr>
              <a:t>Adenoma </a:t>
            </a:r>
            <a:r>
              <a:rPr sz="1100" spc="-5" dirty="0">
                <a:latin typeface="Arial"/>
                <a:cs typeface="Arial"/>
              </a:rPr>
              <a:t>Detection With Cap-Assisted Colonoscopy Versus Regular Colonoscopy, 2012</a:t>
            </a:r>
            <a:endParaRPr sz="1100" dirty="0">
              <a:latin typeface="Arial"/>
              <a:cs typeface="Arial"/>
            </a:endParaRPr>
          </a:p>
          <a:p>
            <a:pPr marL="244475" marR="276860" indent="-244475">
              <a:lnSpc>
                <a:spcPts val="1260"/>
              </a:lnSpc>
              <a:spcBef>
                <a:spcPts val="65"/>
              </a:spcBef>
              <a:buClr>
                <a:srgbClr val="000000"/>
              </a:buClr>
              <a:buAutoNum type="arabicPeriod" startAt="9"/>
              <a:tabLst>
                <a:tab pos="244475" algn="l"/>
              </a:tabLst>
            </a:pP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0"/>
              </a:rPr>
              <a:t>http://www.gastroendonews.com/ViewArticle.aspx?d_id=187&amp;a_id=7878</a:t>
            </a:r>
            <a:r>
              <a:rPr sz="1100" spc="-5" dirty="0">
                <a:solidFill>
                  <a:srgbClr val="CC0099"/>
                </a:solidFill>
                <a:latin typeface="Arial"/>
                <a:cs typeface="Arial"/>
                <a:hlinkClick r:id="rId10"/>
              </a:rPr>
              <a:t> </a:t>
            </a:r>
            <a:r>
              <a:rPr sz="1100" dirty="0">
                <a:latin typeface="Arial"/>
                <a:cs typeface="Arial"/>
              </a:rPr>
              <a:t>Sedated </a:t>
            </a:r>
            <a:r>
              <a:rPr sz="1100" spc="-5" dirty="0">
                <a:latin typeface="Arial"/>
                <a:cs typeface="Arial"/>
              </a:rPr>
              <a:t>Colonoscopy Can </a:t>
            </a:r>
            <a:r>
              <a:rPr sz="1100" dirty="0">
                <a:latin typeface="Arial"/>
                <a:cs typeface="Arial"/>
              </a:rPr>
              <a:t>Increase </a:t>
            </a:r>
            <a:r>
              <a:rPr sz="1100" spc="-5" dirty="0">
                <a:latin typeface="Arial"/>
                <a:cs typeface="Arial"/>
              </a:rPr>
              <a:t>Risk </a:t>
            </a:r>
            <a:r>
              <a:rPr sz="1100" spc="5" dirty="0">
                <a:latin typeface="Arial"/>
                <a:cs typeface="Arial"/>
              </a:rPr>
              <a:t>for </a:t>
            </a:r>
            <a:r>
              <a:rPr sz="1100" dirty="0">
                <a:latin typeface="Arial"/>
                <a:cs typeface="Arial"/>
              </a:rPr>
              <a:t>Iatrogeniс  Perforation. </a:t>
            </a:r>
            <a:r>
              <a:rPr sz="1100" spc="-5" dirty="0">
                <a:latin typeface="Arial"/>
                <a:cs typeface="Arial"/>
              </a:rPr>
              <a:t>Daniel </a:t>
            </a:r>
            <a:r>
              <a:rPr sz="1100" spc="-10" dirty="0">
                <a:latin typeface="Arial"/>
                <a:cs typeface="Arial"/>
              </a:rPr>
              <a:t>M. </a:t>
            </a:r>
            <a:r>
              <a:rPr sz="1100" spc="-5" dirty="0">
                <a:latin typeface="Arial"/>
                <a:cs typeface="Arial"/>
              </a:rPr>
              <a:t>Keller,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2005.</a:t>
            </a:r>
            <a:endParaRPr sz="1100" dirty="0">
              <a:latin typeface="Arial"/>
              <a:cs typeface="Arial"/>
            </a:endParaRPr>
          </a:p>
          <a:p>
            <a:pPr marL="243840" indent="-231140">
              <a:lnSpc>
                <a:spcPts val="1185"/>
              </a:lnSpc>
              <a:buClr>
                <a:srgbClr val="000000"/>
              </a:buClr>
              <a:buAutoNum type="arabicPeriod" startAt="9"/>
              <a:tabLst>
                <a:tab pos="244475" algn="l"/>
              </a:tabLst>
            </a:pP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1"/>
              </a:rPr>
              <a:t>http://www.ncbi.nlm.nih.gov/pmc/articles/PMC517648/</a:t>
            </a:r>
            <a:r>
              <a:rPr sz="1100" spc="-5" dirty="0">
                <a:solidFill>
                  <a:srgbClr val="CC0099"/>
                </a:solidFill>
                <a:latin typeface="Arial"/>
                <a:cs typeface="Arial"/>
                <a:hlinkClick r:id="rId11"/>
              </a:rPr>
              <a:t> </a:t>
            </a:r>
            <a:r>
              <a:rPr sz="1100" spc="-5" dirty="0">
                <a:latin typeface="Arial"/>
                <a:cs typeface="Arial"/>
              </a:rPr>
              <a:t>Quality improvement </a:t>
            </a:r>
            <a:r>
              <a:rPr sz="1100" dirty="0">
                <a:latin typeface="Arial"/>
                <a:cs typeface="Arial"/>
              </a:rPr>
              <a:t>programme to </a:t>
            </a:r>
            <a:r>
              <a:rPr sz="1100" spc="-5" dirty="0">
                <a:latin typeface="Arial"/>
                <a:cs typeface="Arial"/>
              </a:rPr>
              <a:t>achieve </a:t>
            </a:r>
            <a:r>
              <a:rPr sz="1100" dirty="0">
                <a:latin typeface="Arial"/>
                <a:cs typeface="Arial"/>
              </a:rPr>
              <a:t>acceptable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colonoscopy.</a:t>
            </a:r>
            <a:endParaRPr sz="1100" dirty="0">
              <a:latin typeface="Arial"/>
              <a:cs typeface="Arial"/>
            </a:endParaRPr>
          </a:p>
          <a:p>
            <a:pPr marL="242570">
              <a:lnSpc>
                <a:spcPts val="1255"/>
              </a:lnSpc>
            </a:pPr>
            <a:r>
              <a:rPr sz="1100" dirty="0">
                <a:latin typeface="Arial"/>
                <a:cs typeface="Arial"/>
              </a:rPr>
              <a:t>completion rates: prospective before </a:t>
            </a:r>
            <a:r>
              <a:rPr sz="1100" spc="-5" dirty="0">
                <a:latin typeface="Arial"/>
                <a:cs typeface="Arial"/>
              </a:rPr>
              <a:t>and </a:t>
            </a:r>
            <a:r>
              <a:rPr sz="1100" dirty="0">
                <a:latin typeface="Arial"/>
                <a:cs typeface="Arial"/>
              </a:rPr>
              <a:t>after </a:t>
            </a:r>
            <a:r>
              <a:rPr sz="1100" spc="-5" dirty="0">
                <a:latin typeface="Arial"/>
                <a:cs typeface="Arial"/>
              </a:rPr>
              <a:t>study; </a:t>
            </a:r>
            <a:r>
              <a:rPr sz="1100" dirty="0">
                <a:latin typeface="Arial"/>
                <a:cs typeface="Arial"/>
              </a:rPr>
              <a:t>Jennifer </a:t>
            </a:r>
            <a:r>
              <a:rPr sz="1100" spc="-5" dirty="0">
                <a:latin typeface="Arial"/>
                <a:cs typeface="Arial"/>
              </a:rPr>
              <a:t>E. Bail,</a:t>
            </a:r>
            <a:r>
              <a:rPr sz="1100" spc="-19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2004.</a:t>
            </a:r>
            <a:endParaRPr sz="1100" dirty="0">
              <a:latin typeface="Arial"/>
              <a:cs typeface="Arial"/>
            </a:endParaRPr>
          </a:p>
          <a:p>
            <a:pPr marL="243840" indent="-231140">
              <a:lnSpc>
                <a:spcPts val="1255"/>
              </a:lnSpc>
              <a:buClr>
                <a:srgbClr val="000000"/>
              </a:buClr>
              <a:buAutoNum type="arabicPeriod" startAt="16"/>
              <a:tabLst>
                <a:tab pos="244475" algn="l"/>
              </a:tabLst>
            </a:pP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2"/>
              </a:rPr>
              <a:t>http://www.ncbi.nlm.nih.gov/pmc/articles/PMC3558566/</a:t>
            </a:r>
            <a:r>
              <a:rPr sz="1100" spc="-5" dirty="0">
                <a:solidFill>
                  <a:srgbClr val="CC0099"/>
                </a:solidFill>
                <a:latin typeface="Arial"/>
                <a:cs typeface="Arial"/>
                <a:hlinkClick r:id="rId12"/>
              </a:rPr>
              <a:t> </a:t>
            </a:r>
            <a:r>
              <a:rPr sz="1100" spc="-5" dirty="0">
                <a:latin typeface="Arial"/>
                <a:cs typeface="Arial"/>
              </a:rPr>
              <a:t>Advanced endoscopic technologies </a:t>
            </a:r>
            <a:r>
              <a:rPr sz="1100" spc="5" dirty="0">
                <a:latin typeface="Arial"/>
                <a:cs typeface="Arial"/>
              </a:rPr>
              <a:t>for </a:t>
            </a:r>
            <a:r>
              <a:rPr sz="1100" dirty="0">
                <a:latin typeface="Arial"/>
                <a:cs typeface="Arial"/>
              </a:rPr>
              <a:t>colorectal cancer screening.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World</a:t>
            </a:r>
            <a:endParaRPr sz="1100" dirty="0">
              <a:latin typeface="Arial"/>
              <a:cs typeface="Arial"/>
            </a:endParaRPr>
          </a:p>
          <a:p>
            <a:pPr marL="242570">
              <a:lnSpc>
                <a:spcPts val="1255"/>
              </a:lnSpc>
            </a:pPr>
            <a:r>
              <a:rPr sz="1100" dirty="0">
                <a:latin typeface="Arial"/>
                <a:cs typeface="Arial"/>
              </a:rPr>
              <a:t>Journal of </a:t>
            </a:r>
            <a:r>
              <a:rPr sz="1100" spc="-5" dirty="0">
                <a:latin typeface="Arial"/>
                <a:cs typeface="Arial"/>
              </a:rPr>
              <a:t>Gastroenterology,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2013.</a:t>
            </a:r>
            <a:endParaRPr sz="1100" dirty="0">
              <a:latin typeface="Arial"/>
              <a:cs typeface="Arial"/>
            </a:endParaRPr>
          </a:p>
          <a:p>
            <a:pPr marL="244475" marR="139700" indent="-244475">
              <a:lnSpc>
                <a:spcPts val="1260"/>
              </a:lnSpc>
              <a:spcBef>
                <a:spcPts val="55"/>
              </a:spcBef>
              <a:buClr>
                <a:srgbClr val="000000"/>
              </a:buClr>
              <a:buAutoNum type="arabicPeriod" startAt="17"/>
              <a:tabLst>
                <a:tab pos="244475" algn="l"/>
              </a:tabLst>
            </a:pPr>
            <a:r>
              <a:rPr lang="lv-LV"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https://worldwide.espacenet.com/publicationDetails/originalDocument?CC=SU&amp;NR=1522466A1&amp;KC=A1&amp;FT=D&amp;date=&amp;DB=EPOD%20OC&amp;locale=en_EP%20%D0%9A%D0%B8%D1%88%D0%B5%D1%87%D0%BD%D1%8B%D0%B9 </a:t>
            </a:r>
            <a:r>
              <a:rPr lang="ru-RU" sz="11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  </a:t>
            </a:r>
            <a:r>
              <a:rPr sz="1100" spc="-5" dirty="0" err="1" smtClean="0">
                <a:latin typeface="Arial"/>
                <a:cs typeface="Arial"/>
              </a:rPr>
              <a:t>Кишечный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эндоскоп, С. Матасов, авторское </a:t>
            </a:r>
            <a:r>
              <a:rPr sz="1100" dirty="0">
                <a:latin typeface="Arial"/>
                <a:cs typeface="Arial"/>
              </a:rPr>
              <a:t>свидетельство № </a:t>
            </a:r>
            <a:r>
              <a:rPr sz="1100" spc="-5" dirty="0">
                <a:latin typeface="Arial"/>
                <a:cs typeface="Arial"/>
              </a:rPr>
              <a:t>1522466,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1978</a:t>
            </a:r>
            <a:r>
              <a:rPr sz="1100" spc="-5" dirty="0" smtClean="0">
                <a:latin typeface="Arial"/>
                <a:cs typeface="Arial"/>
              </a:rPr>
              <a:t>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78800" y="506476"/>
            <a:ext cx="763587" cy="2317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86801" y="180975"/>
            <a:ext cx="763587" cy="2317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53475" y="6474789"/>
            <a:ext cx="249554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sz="1400" b="1" dirty="0" smtClean="0">
                <a:latin typeface="Arial"/>
                <a:cs typeface="Arial"/>
              </a:rPr>
              <a:t>1</a:t>
            </a:r>
            <a:r>
              <a:rPr lang="ru-RU" sz="1400" b="1" dirty="0" smtClean="0">
                <a:latin typeface="Arial"/>
                <a:cs typeface="Arial"/>
              </a:rPr>
              <a:t>4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0" name="object 23"/>
          <p:cNvSpPr txBox="1"/>
          <p:nvPr/>
        </p:nvSpPr>
        <p:spPr>
          <a:xfrm>
            <a:off x="487362" y="188912"/>
            <a:ext cx="7533005" cy="562975"/>
          </a:xfrm>
          <a:prstGeom prst="rect">
            <a:avLst/>
          </a:prstGeom>
          <a:solidFill>
            <a:srgbClr val="5CD430"/>
          </a:solidFill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1600" b="1" i="1" spc="-5" dirty="0" err="1" smtClean="0">
                <a:latin typeface="Arial"/>
                <a:cs typeface="Arial"/>
              </a:rPr>
              <a:t>Перспективы</a:t>
            </a:r>
            <a:r>
              <a:rPr sz="1600" b="1" i="1" spc="-5" dirty="0" smtClean="0">
                <a:latin typeface="Arial"/>
                <a:cs typeface="Arial"/>
              </a:rPr>
              <a:t> </a:t>
            </a:r>
            <a:r>
              <a:rPr lang="ru-RU" sz="1600" b="1" i="1" spc="-5" dirty="0" smtClean="0">
                <a:latin typeface="Arial"/>
                <a:cs typeface="Arial"/>
              </a:rPr>
              <a:t>скрининга и лечения </a:t>
            </a:r>
            <a:r>
              <a:rPr lang="ru-RU" sz="1600" b="1" i="1" spc="-25" dirty="0" smtClean="0">
                <a:latin typeface="Arial"/>
                <a:cs typeface="Arial"/>
              </a:rPr>
              <a:t>рака колон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b="1" i="1" spc="-5" dirty="0">
                <a:latin typeface="Arial"/>
                <a:cs typeface="Arial"/>
              </a:rPr>
              <a:t>Часть 3. Амануальный метод интубационной колоноскопии</a:t>
            </a:r>
          </a:p>
        </p:txBody>
      </p:sp>
      <p:sp>
        <p:nvSpPr>
          <p:cNvPr id="11" name="TextBox 14"/>
          <p:cNvSpPr txBox="1"/>
          <p:nvPr/>
        </p:nvSpPr>
        <p:spPr>
          <a:xfrm>
            <a:off x="380051" y="6657201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15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06400" y="838200"/>
            <a:ext cx="8356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50135">
              <a:lnSpc>
                <a:spcPct val="100000"/>
              </a:lnSpc>
              <a:spcBef>
                <a:spcPts val="560"/>
              </a:spcBef>
            </a:pPr>
            <a:r>
              <a:rPr lang="ru-RU" sz="1600" b="1" spc="-5" dirty="0">
                <a:latin typeface="Arial"/>
                <a:cs typeface="Arial"/>
              </a:rPr>
              <a:t>14. </a:t>
            </a:r>
            <a:r>
              <a:rPr lang="ru-RU" sz="1600" b="1" spc="-10" dirty="0">
                <a:latin typeface="Arial"/>
                <a:cs typeface="Arial"/>
              </a:rPr>
              <a:t>Основные </a:t>
            </a:r>
            <a:r>
              <a:rPr lang="ru-RU" sz="1600" b="1" spc="-15" dirty="0">
                <a:latin typeface="Arial"/>
                <a:cs typeface="Arial"/>
              </a:rPr>
              <a:t>источники</a:t>
            </a:r>
            <a:r>
              <a:rPr lang="ru-RU" sz="1600" b="1" spc="80" dirty="0">
                <a:latin typeface="Arial"/>
                <a:cs typeface="Arial"/>
              </a:rPr>
              <a:t> </a:t>
            </a:r>
            <a:r>
              <a:rPr lang="ru-RU" sz="1600" b="1" spc="-15" dirty="0">
                <a:latin typeface="Arial"/>
                <a:cs typeface="Arial"/>
              </a:rPr>
              <a:t>информации</a:t>
            </a:r>
            <a:endParaRPr lang="ru-RU"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77276" y="506476"/>
            <a:ext cx="763587" cy="231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4416" y="1220284"/>
            <a:ext cx="8339058" cy="4293996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43840" indent="-231140">
              <a:lnSpc>
                <a:spcPts val="1185"/>
              </a:lnSpc>
              <a:buClr>
                <a:srgbClr val="000000"/>
              </a:buClr>
              <a:buFont typeface="+mj-lt"/>
              <a:buAutoNum type="arabicPeriod" startAt="18"/>
              <a:tabLst>
                <a:tab pos="244475" algn="l"/>
              </a:tabLst>
            </a:pPr>
            <a:r>
              <a:rPr lang="ru-RU" sz="11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3"/>
              </a:rPr>
              <a:t>http://worldwide.espacenet.com/publicationDetails/originalDocument;jsessionid=D18AD98DE785E6B61849B543B2F033C4.espacenet_levelx_prod_3?CC=EA&amp;NR=002954B1&amp;KC=B1&amp;FT=D&amp;ND=&amp;date=20021226&amp;DB=&amp;locale=en_EP</a:t>
            </a:r>
            <a:r>
              <a:rPr lang="ru-RU" sz="1100" spc="-5" dirty="0" smtClean="0">
                <a:solidFill>
                  <a:srgbClr val="CC0099"/>
                </a:solidFill>
                <a:latin typeface="Arial"/>
                <a:cs typeface="Arial"/>
                <a:hlinkClick r:id="rId3"/>
              </a:rPr>
              <a:t> </a:t>
            </a:r>
            <a:r>
              <a:rPr lang="lv-LV" sz="1100" spc="-5" dirty="0" smtClean="0">
                <a:solidFill>
                  <a:srgbClr val="CC0099"/>
                </a:solidFill>
                <a:latin typeface="Arial"/>
                <a:cs typeface="Arial"/>
                <a:hlinkClick r:id="rId3"/>
              </a:rPr>
              <a:t>  </a:t>
            </a:r>
            <a:r>
              <a:rPr lang="ru-RU" sz="1100" spc="-5" dirty="0" smtClean="0">
                <a:latin typeface="Arial"/>
                <a:cs typeface="Arial"/>
              </a:rPr>
              <a:t>Эндоскоп </a:t>
            </a:r>
            <a:r>
              <a:rPr lang="ru-RU" sz="1100" dirty="0" smtClean="0">
                <a:latin typeface="Arial"/>
                <a:cs typeface="Arial"/>
              </a:rPr>
              <a:t>с </a:t>
            </a:r>
            <a:r>
              <a:rPr lang="ru-RU" sz="1100" spc="-5" dirty="0" smtClean="0">
                <a:latin typeface="Arial"/>
                <a:cs typeface="Arial"/>
              </a:rPr>
              <a:t>одноразовым  патроном </a:t>
            </a:r>
            <a:r>
              <a:rPr lang="ru-RU" sz="1100" dirty="0" smtClean="0">
                <a:latin typeface="Arial"/>
                <a:cs typeface="Arial"/>
              </a:rPr>
              <a:t>для </a:t>
            </a:r>
            <a:r>
              <a:rPr lang="ru-RU" sz="1100" spc="-5" dirty="0" smtClean="0">
                <a:latin typeface="Arial"/>
                <a:cs typeface="Arial"/>
              </a:rPr>
              <a:t>инвагинации эндоскопической трубки. Патент </a:t>
            </a:r>
            <a:r>
              <a:rPr lang="ru-RU" sz="1100" dirty="0" smtClean="0">
                <a:latin typeface="Arial"/>
                <a:cs typeface="Arial"/>
              </a:rPr>
              <a:t>№ </a:t>
            </a:r>
            <a:r>
              <a:rPr lang="ru-RU" sz="1100" spc="-5" dirty="0" smtClean="0">
                <a:latin typeface="Arial"/>
                <a:cs typeface="Arial"/>
              </a:rPr>
              <a:t>002954 от 26.12.2002. Евразийское патентное</a:t>
            </a:r>
            <a:r>
              <a:rPr lang="ru-RU" sz="1100" spc="-15" dirty="0" smtClean="0">
                <a:latin typeface="Arial"/>
                <a:cs typeface="Arial"/>
              </a:rPr>
              <a:t> </a:t>
            </a:r>
            <a:r>
              <a:rPr lang="ru-RU" sz="1100" spc="-5" dirty="0" smtClean="0">
                <a:latin typeface="Arial"/>
                <a:cs typeface="Arial"/>
              </a:rPr>
              <a:t>ведомство.</a:t>
            </a:r>
            <a:endParaRPr lang="en-US" sz="1100" u="sng" spc="-5" dirty="0" smtClean="0">
              <a:solidFill>
                <a:srgbClr val="CC0099"/>
              </a:solidFill>
              <a:uFill>
                <a:solidFill>
                  <a:srgbClr val="CC0099"/>
                </a:solidFill>
              </a:uFill>
              <a:latin typeface="Arial"/>
              <a:cs typeface="Arial"/>
              <a:hlinkClick r:id="rId4"/>
            </a:endParaRPr>
          </a:p>
          <a:p>
            <a:pPr marL="244475" marR="254000" indent="-244475">
              <a:lnSpc>
                <a:spcPts val="1260"/>
              </a:lnSpc>
              <a:spcBef>
                <a:spcPts val="415"/>
              </a:spcBef>
              <a:buClr>
                <a:srgbClr val="000000"/>
              </a:buClr>
              <a:buAutoNum type="arabicPeriod" startAt="19"/>
              <a:tabLst>
                <a:tab pos="244475" algn="l"/>
              </a:tabLst>
            </a:pPr>
            <a:r>
              <a:rPr sz="11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4"/>
              </a:rPr>
              <a:t>http://worldwide.espacenet.com/publicationDetails/originalDocument?FT=D&amp;date=20070502&amp;DB=EPODOc&amp;locale=en_EP&amp;CC=E  P&amp;NR=1034010B1&amp;KC=B1&amp;ND=4</a:t>
            </a:r>
            <a:r>
              <a:rPr sz="1100" spc="-5" dirty="0" smtClean="0">
                <a:solidFill>
                  <a:srgbClr val="CC0099"/>
                </a:solidFill>
                <a:latin typeface="Arial"/>
                <a:cs typeface="Arial"/>
                <a:hlinkClick r:id="rId4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Endoscopic insertion aid. </a:t>
            </a:r>
            <a:r>
              <a:rPr sz="1100" dirty="0" smtClean="0">
                <a:latin typeface="Arial"/>
                <a:cs typeface="Arial"/>
              </a:rPr>
              <a:t>European patent </a:t>
            </a:r>
            <a:r>
              <a:rPr sz="1100" spc="-5" dirty="0" smtClean="0">
                <a:latin typeface="Arial"/>
                <a:cs typeface="Arial"/>
              </a:rPr>
              <a:t>EP1034010 </a:t>
            </a:r>
            <a:r>
              <a:rPr sz="1100" spc="5" dirty="0" smtClean="0">
                <a:latin typeface="Arial"/>
                <a:cs typeface="Arial"/>
              </a:rPr>
              <a:t>from</a:t>
            </a:r>
            <a:r>
              <a:rPr sz="1100" spc="15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02.05.2007.</a:t>
            </a:r>
            <a:endParaRPr sz="1100" dirty="0" smtClean="0">
              <a:latin typeface="Arial"/>
              <a:cs typeface="Arial"/>
            </a:endParaRPr>
          </a:p>
          <a:p>
            <a:pPr marL="244475" indent="-244475">
              <a:lnSpc>
                <a:spcPts val="1190"/>
              </a:lnSpc>
              <a:buClr>
                <a:srgbClr val="000000"/>
              </a:buClr>
              <a:buAutoNum type="arabicPeriod" startAt="19"/>
              <a:tabLst>
                <a:tab pos="244475" algn="l"/>
              </a:tabLst>
            </a:pPr>
            <a:r>
              <a:rPr sz="11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5"/>
              </a:rPr>
              <a:t>http://worldwide.espacenet.com/publicationDetails/originalDocument?FT=D&amp;date=200010120&amp;DB=EPODOc&amp;locale=en_EP&amp;CC=LV&amp;</a:t>
            </a:r>
            <a:endParaRPr sz="1100" dirty="0" smtClean="0">
              <a:latin typeface="Arial"/>
              <a:cs typeface="Arial"/>
            </a:endParaRPr>
          </a:p>
          <a:p>
            <a:pPr marL="279400">
              <a:lnSpc>
                <a:spcPts val="1255"/>
              </a:lnSpc>
            </a:pPr>
            <a:r>
              <a:rPr sz="11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6"/>
              </a:rPr>
              <a:t>NR=12474B&amp;KC=B&amp;ND=4</a:t>
            </a:r>
            <a:r>
              <a:rPr sz="1100" spc="-5" dirty="0" smtClean="0">
                <a:solidFill>
                  <a:srgbClr val="CC0099"/>
                </a:solidFill>
                <a:latin typeface="Arial"/>
                <a:cs typeface="Arial"/>
                <a:hlinkClick r:id="rId6"/>
              </a:rPr>
              <a:t> </a:t>
            </a:r>
            <a:r>
              <a:rPr sz="1100" dirty="0" smtClean="0">
                <a:latin typeface="Arial"/>
                <a:cs typeface="Arial"/>
              </a:rPr>
              <a:t>Endoscope </a:t>
            </a:r>
            <a:r>
              <a:rPr sz="1100" spc="-10" dirty="0" smtClean="0">
                <a:latin typeface="Arial"/>
                <a:cs typeface="Arial"/>
              </a:rPr>
              <a:t>with </a:t>
            </a:r>
            <a:r>
              <a:rPr sz="1100" spc="-5" dirty="0" smtClean="0">
                <a:latin typeface="Arial"/>
                <a:cs typeface="Arial"/>
              </a:rPr>
              <a:t>single-use </a:t>
            </a:r>
            <a:r>
              <a:rPr sz="1100" dirty="0" smtClean="0">
                <a:latin typeface="Arial"/>
                <a:cs typeface="Arial"/>
              </a:rPr>
              <a:t>cartridge </a:t>
            </a:r>
            <a:r>
              <a:rPr sz="1100" spc="5" dirty="0" smtClean="0">
                <a:latin typeface="Arial"/>
                <a:cs typeface="Arial"/>
              </a:rPr>
              <a:t>for </a:t>
            </a:r>
            <a:r>
              <a:rPr sz="1100" spc="-5" dirty="0" smtClean="0">
                <a:latin typeface="Arial"/>
                <a:cs typeface="Arial"/>
              </a:rPr>
              <a:t>invagination of endoscopic tube. Latvia </a:t>
            </a:r>
            <a:r>
              <a:rPr sz="1100" dirty="0" smtClean="0">
                <a:latin typeface="Arial"/>
                <a:cs typeface="Arial"/>
              </a:rPr>
              <a:t>patent </a:t>
            </a:r>
            <a:r>
              <a:rPr sz="1100" spc="-5" dirty="0" smtClean="0">
                <a:latin typeface="Arial"/>
                <a:cs typeface="Arial"/>
              </a:rPr>
              <a:t>12474,</a:t>
            </a:r>
            <a:r>
              <a:rPr sz="1100" spc="11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20.01.2001</a:t>
            </a:r>
            <a:endParaRPr sz="1100" dirty="0" smtClean="0">
              <a:latin typeface="Arial"/>
              <a:cs typeface="Arial"/>
            </a:endParaRPr>
          </a:p>
          <a:p>
            <a:pPr marL="244475" marR="52069" indent="-244475">
              <a:lnSpc>
                <a:spcPct val="95000"/>
              </a:lnSpc>
              <a:spcBef>
                <a:spcPts val="30"/>
              </a:spcBef>
              <a:buClr>
                <a:srgbClr val="000000"/>
              </a:buClr>
              <a:buAutoNum type="arabicPeriod" startAt="21"/>
              <a:tabLst>
                <a:tab pos="244475" algn="l"/>
              </a:tabLst>
            </a:pPr>
            <a:r>
              <a:rPr sz="11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7"/>
              </a:rPr>
              <a:t>http://worldwide.espacenet.com/publicationDetails/originalDocument?FT=D&amp;date=20080116&amp;DB=EPODOc&amp;locale=en_EP&amp;CC=CN&amp; </a:t>
            </a:r>
            <a:r>
              <a:rPr sz="11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6"/>
              </a:rPr>
              <a:t> NR=100361619C&amp;KC=C&amp;ND=4</a:t>
            </a:r>
            <a:r>
              <a:rPr sz="1100" spc="-5" dirty="0" smtClean="0">
                <a:solidFill>
                  <a:srgbClr val="CC0099"/>
                </a:solidFill>
                <a:latin typeface="Arial"/>
                <a:cs typeface="Arial"/>
                <a:hlinkClick r:id="rId6"/>
              </a:rPr>
              <a:t> </a:t>
            </a:r>
            <a:r>
              <a:rPr sz="1100" dirty="0" smtClean="0">
                <a:latin typeface="Arial"/>
                <a:cs typeface="Arial"/>
              </a:rPr>
              <a:t>Endoscope </a:t>
            </a:r>
            <a:r>
              <a:rPr sz="1100" spc="-10" dirty="0" smtClean="0">
                <a:latin typeface="Arial"/>
                <a:cs typeface="Arial"/>
              </a:rPr>
              <a:t>with </a:t>
            </a:r>
            <a:r>
              <a:rPr sz="1100" spc="-5" dirty="0" smtClean="0">
                <a:latin typeface="Arial"/>
                <a:cs typeface="Arial"/>
              </a:rPr>
              <a:t>single-use </a:t>
            </a:r>
            <a:r>
              <a:rPr sz="1100" dirty="0" smtClean="0">
                <a:latin typeface="Arial"/>
                <a:cs typeface="Arial"/>
              </a:rPr>
              <a:t>cartridge </a:t>
            </a:r>
            <a:r>
              <a:rPr sz="1100" spc="5" dirty="0" smtClean="0">
                <a:latin typeface="Arial"/>
                <a:cs typeface="Arial"/>
              </a:rPr>
              <a:t>for </a:t>
            </a:r>
            <a:r>
              <a:rPr sz="1100" spc="-5" dirty="0" smtClean="0">
                <a:latin typeface="Arial"/>
                <a:cs typeface="Arial"/>
              </a:rPr>
              <a:t>invagination of endoscopic tube. China </a:t>
            </a:r>
            <a:r>
              <a:rPr sz="1100" dirty="0" smtClean="0">
                <a:latin typeface="Arial"/>
                <a:cs typeface="Arial"/>
              </a:rPr>
              <a:t>patent </a:t>
            </a:r>
            <a:r>
              <a:rPr sz="1100" spc="-5" dirty="0" smtClean="0">
                <a:latin typeface="Arial"/>
                <a:cs typeface="Arial"/>
              </a:rPr>
              <a:t>100361619,  16.01.2008</a:t>
            </a:r>
            <a:endParaRPr sz="1100" dirty="0" smtClean="0">
              <a:latin typeface="Arial"/>
              <a:cs typeface="Arial"/>
            </a:endParaRPr>
          </a:p>
          <a:p>
            <a:pPr marL="244475" marR="60325" indent="-244475">
              <a:lnSpc>
                <a:spcPct val="95000"/>
              </a:lnSpc>
              <a:spcBef>
                <a:spcPts val="10"/>
              </a:spcBef>
              <a:buClr>
                <a:srgbClr val="000000"/>
              </a:buClr>
              <a:buAutoNum type="arabicPeriod" startAt="21"/>
              <a:tabLst>
                <a:tab pos="244475" algn="l"/>
              </a:tabLst>
            </a:pPr>
            <a:r>
              <a:rPr sz="11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8"/>
              </a:rPr>
              <a:t>http://worldwide.espacenet.com/publicationDetails/originalDocument?FT=D&amp;date=20070508&amp;DB=EPODOc&amp;locale=en_EP&amp;CC=CA&amp; </a:t>
            </a:r>
            <a:r>
              <a:rPr sz="11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6"/>
              </a:rPr>
              <a:t> NR=2304776C&amp;KC=C&amp;ND=4</a:t>
            </a:r>
            <a:r>
              <a:rPr sz="1100" spc="-5" dirty="0" smtClean="0">
                <a:solidFill>
                  <a:srgbClr val="CC0099"/>
                </a:solidFill>
                <a:latin typeface="Arial"/>
                <a:cs typeface="Arial"/>
                <a:hlinkClick r:id="rId6"/>
              </a:rPr>
              <a:t> </a:t>
            </a:r>
            <a:r>
              <a:rPr sz="1100" dirty="0" smtClean="0">
                <a:latin typeface="Arial"/>
                <a:cs typeface="Arial"/>
              </a:rPr>
              <a:t>Endoscope </a:t>
            </a:r>
            <a:r>
              <a:rPr sz="1100" spc="-10" dirty="0" smtClean="0">
                <a:latin typeface="Arial"/>
                <a:cs typeface="Arial"/>
              </a:rPr>
              <a:t>with </a:t>
            </a:r>
            <a:r>
              <a:rPr sz="1100" spc="-5" dirty="0" smtClean="0">
                <a:latin typeface="Arial"/>
                <a:cs typeface="Arial"/>
              </a:rPr>
              <a:t>single-use </a:t>
            </a:r>
            <a:r>
              <a:rPr sz="1100" dirty="0" smtClean="0">
                <a:latin typeface="Arial"/>
                <a:cs typeface="Arial"/>
              </a:rPr>
              <a:t>cartridge </a:t>
            </a:r>
            <a:r>
              <a:rPr sz="1100" spc="5" dirty="0" smtClean="0">
                <a:latin typeface="Arial"/>
                <a:cs typeface="Arial"/>
              </a:rPr>
              <a:t>for </a:t>
            </a:r>
            <a:r>
              <a:rPr sz="1100" spc="-5" dirty="0" smtClean="0">
                <a:latin typeface="Arial"/>
                <a:cs typeface="Arial"/>
              </a:rPr>
              <a:t>invagination of endoscopic tube. Canada </a:t>
            </a:r>
            <a:r>
              <a:rPr sz="1100" dirty="0" smtClean="0">
                <a:latin typeface="Arial"/>
                <a:cs typeface="Arial"/>
              </a:rPr>
              <a:t>patent </a:t>
            </a:r>
            <a:r>
              <a:rPr sz="1100" spc="-5" dirty="0" smtClean="0">
                <a:latin typeface="Arial"/>
                <a:cs typeface="Arial"/>
              </a:rPr>
              <a:t>CA2304776,  08.05.2007</a:t>
            </a:r>
            <a:endParaRPr sz="1100" dirty="0" smtClean="0">
              <a:latin typeface="Arial"/>
              <a:cs typeface="Arial"/>
            </a:endParaRPr>
          </a:p>
          <a:p>
            <a:pPr marL="244475" indent="-244475">
              <a:lnSpc>
                <a:spcPts val="1220"/>
              </a:lnSpc>
              <a:buClr>
                <a:srgbClr val="000000"/>
              </a:buClr>
              <a:buAutoNum type="arabicPeriod" startAt="21"/>
              <a:tabLst>
                <a:tab pos="244475" algn="l"/>
              </a:tabLst>
            </a:pPr>
            <a:r>
              <a:rPr sz="11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9"/>
              </a:rPr>
              <a:t>http://worldwide.espacenet.com/publicationDetails/originalDocument?FT=D&amp;date=20040513&amp;DB=EPODOc&amp;locale=en_EP&amp;CC=AU&amp;</a:t>
            </a:r>
            <a:endParaRPr sz="1100" dirty="0" smtClean="0">
              <a:latin typeface="Arial"/>
              <a:cs typeface="Arial"/>
            </a:endParaRPr>
          </a:p>
          <a:p>
            <a:pPr marL="279400" marR="133350">
              <a:lnSpc>
                <a:spcPts val="1250"/>
              </a:lnSpc>
              <a:spcBef>
                <a:spcPts val="70"/>
              </a:spcBef>
            </a:pPr>
            <a:r>
              <a:rPr sz="11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6"/>
              </a:rPr>
              <a:t>NR=773032B2&amp;KC=B2&amp;ND=4</a:t>
            </a:r>
            <a:r>
              <a:rPr sz="1100" spc="-5" dirty="0" smtClean="0">
                <a:solidFill>
                  <a:srgbClr val="CC0099"/>
                </a:solidFill>
                <a:latin typeface="Arial"/>
                <a:cs typeface="Arial"/>
                <a:hlinkClick r:id="rId6"/>
              </a:rPr>
              <a:t> </a:t>
            </a:r>
            <a:r>
              <a:rPr sz="1100" dirty="0" smtClean="0">
                <a:latin typeface="Arial"/>
                <a:cs typeface="Arial"/>
              </a:rPr>
              <a:t>Endoscope </a:t>
            </a:r>
            <a:r>
              <a:rPr sz="1100" spc="-10" dirty="0" smtClean="0">
                <a:latin typeface="Arial"/>
                <a:cs typeface="Arial"/>
              </a:rPr>
              <a:t>with </a:t>
            </a:r>
            <a:r>
              <a:rPr sz="1100" spc="-5" dirty="0" smtClean="0">
                <a:latin typeface="Arial"/>
                <a:cs typeface="Arial"/>
              </a:rPr>
              <a:t>single-use </a:t>
            </a:r>
            <a:r>
              <a:rPr sz="1100" dirty="0" smtClean="0">
                <a:latin typeface="Arial"/>
                <a:cs typeface="Arial"/>
              </a:rPr>
              <a:t>cartridge </a:t>
            </a:r>
            <a:r>
              <a:rPr sz="1100" spc="5" dirty="0" smtClean="0">
                <a:latin typeface="Arial"/>
                <a:cs typeface="Arial"/>
              </a:rPr>
              <a:t>for </a:t>
            </a:r>
            <a:r>
              <a:rPr sz="1100" spc="-5" dirty="0" smtClean="0">
                <a:latin typeface="Arial"/>
                <a:cs typeface="Arial"/>
              </a:rPr>
              <a:t>invagination of endoscopic tube. Australia </a:t>
            </a:r>
            <a:r>
              <a:rPr sz="1100" dirty="0" smtClean="0">
                <a:latin typeface="Arial"/>
                <a:cs typeface="Arial"/>
              </a:rPr>
              <a:t>patent </a:t>
            </a:r>
            <a:r>
              <a:rPr sz="1100" spc="-5" dirty="0" smtClean="0">
                <a:latin typeface="Arial"/>
                <a:cs typeface="Arial"/>
              </a:rPr>
              <a:t>AU773032,  13.05.2004</a:t>
            </a:r>
            <a:endParaRPr sz="1100" dirty="0" smtClean="0">
              <a:latin typeface="Arial"/>
              <a:cs typeface="Arial"/>
            </a:endParaRPr>
          </a:p>
          <a:p>
            <a:pPr marL="244475" marR="266700" indent="-244475">
              <a:lnSpc>
                <a:spcPts val="1250"/>
              </a:lnSpc>
              <a:spcBef>
                <a:spcPts val="5"/>
              </a:spcBef>
              <a:buClr>
                <a:srgbClr val="000000"/>
              </a:buClr>
              <a:buAutoNum type="arabicPeriod" startAt="24"/>
              <a:tabLst>
                <a:tab pos="244475" algn="l"/>
              </a:tabLst>
            </a:pPr>
            <a:r>
              <a:rPr sz="11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0"/>
              </a:rPr>
              <a:t>http://worldwide.espacenet.com/publicationDetails/biblio?DB=EPODOC&amp;II=30&amp;ND=3&amp;at=18&amp;locale=en_EP&amp;FT=D&amp;CC=IL&amp;NR=1  35503A&amp;KC=A</a:t>
            </a:r>
            <a:r>
              <a:rPr sz="1100" spc="-5" dirty="0" smtClean="0">
                <a:solidFill>
                  <a:srgbClr val="CC0099"/>
                </a:solidFill>
                <a:latin typeface="Arial"/>
                <a:cs typeface="Arial"/>
              </a:rPr>
              <a:t> </a:t>
            </a:r>
            <a:r>
              <a:rPr sz="1100" dirty="0" smtClean="0">
                <a:latin typeface="Arial"/>
                <a:cs typeface="Arial"/>
              </a:rPr>
              <a:t>Endoscope </a:t>
            </a:r>
            <a:r>
              <a:rPr sz="1100" spc="-10" dirty="0" smtClean="0">
                <a:latin typeface="Arial"/>
                <a:cs typeface="Arial"/>
              </a:rPr>
              <a:t>with </a:t>
            </a:r>
            <a:r>
              <a:rPr sz="1100" spc="-5" dirty="0" smtClean="0">
                <a:latin typeface="Arial"/>
                <a:cs typeface="Arial"/>
              </a:rPr>
              <a:t>single-use </a:t>
            </a:r>
            <a:r>
              <a:rPr sz="1100" dirty="0" smtClean="0">
                <a:latin typeface="Arial"/>
                <a:cs typeface="Arial"/>
              </a:rPr>
              <a:t>cartridge </a:t>
            </a:r>
            <a:r>
              <a:rPr sz="1100" spc="5" dirty="0" smtClean="0">
                <a:latin typeface="Arial"/>
                <a:cs typeface="Arial"/>
              </a:rPr>
              <a:t>for </a:t>
            </a:r>
            <a:r>
              <a:rPr sz="1100" spc="-5" dirty="0" smtClean="0">
                <a:latin typeface="Arial"/>
                <a:cs typeface="Arial"/>
              </a:rPr>
              <a:t>invagination of endoscopic tube. </a:t>
            </a:r>
            <a:r>
              <a:rPr sz="1100" dirty="0" smtClean="0">
                <a:latin typeface="Arial"/>
                <a:cs typeface="Arial"/>
              </a:rPr>
              <a:t>Israel patent </a:t>
            </a:r>
            <a:r>
              <a:rPr sz="1100" spc="-5" dirty="0" smtClean="0">
                <a:latin typeface="Arial"/>
                <a:cs typeface="Arial"/>
              </a:rPr>
              <a:t>IL135503,</a:t>
            </a:r>
            <a:r>
              <a:rPr sz="1100" spc="-1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06.04.2000</a:t>
            </a:r>
            <a:endParaRPr sz="1100" dirty="0" smtClean="0">
              <a:latin typeface="Arial"/>
              <a:cs typeface="Arial"/>
            </a:endParaRPr>
          </a:p>
          <a:p>
            <a:pPr marL="244475" indent="-244475">
              <a:lnSpc>
                <a:spcPts val="1230"/>
              </a:lnSpc>
              <a:buAutoNum type="arabicPeriod" startAt="24"/>
              <a:tabLst>
                <a:tab pos="244475" algn="l"/>
              </a:tabLst>
            </a:pPr>
            <a:r>
              <a:rPr sz="1100" spc="-5" dirty="0" err="1" smtClean="0">
                <a:latin typeface="Arial"/>
                <a:cs typeface="Arial"/>
              </a:rPr>
              <a:t>Матасов</a:t>
            </a:r>
            <a:r>
              <a:rPr sz="1100" spc="-5" dirty="0" smtClean="0">
                <a:latin typeface="Arial"/>
                <a:cs typeface="Arial"/>
              </a:rPr>
              <a:t> С.А. </a:t>
            </a:r>
            <a:r>
              <a:rPr sz="1100" spc="-5" dirty="0" err="1" smtClean="0">
                <a:latin typeface="Arial"/>
                <a:cs typeface="Arial"/>
              </a:rPr>
              <a:t>Проблемы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dirty="0" smtClean="0">
                <a:latin typeface="Arial"/>
                <a:cs typeface="Arial"/>
              </a:rPr>
              <a:t>и </a:t>
            </a:r>
            <a:r>
              <a:rPr sz="1100" dirty="0" err="1" smtClean="0">
                <a:latin typeface="Arial"/>
                <a:cs typeface="Arial"/>
              </a:rPr>
              <a:t>перспективы</a:t>
            </a:r>
            <a:r>
              <a:rPr sz="1100" dirty="0" smtClean="0">
                <a:latin typeface="Arial"/>
                <a:cs typeface="Arial"/>
              </a:rPr>
              <a:t> </a:t>
            </a:r>
            <a:r>
              <a:rPr sz="1100" spc="-5" dirty="0" err="1" smtClean="0">
                <a:latin typeface="Arial"/>
                <a:cs typeface="Arial"/>
              </a:rPr>
              <a:t>интубации</a:t>
            </a:r>
            <a:r>
              <a:rPr sz="1100" spc="-5" dirty="0" smtClean="0">
                <a:latin typeface="Arial"/>
                <a:cs typeface="Arial"/>
              </a:rPr>
              <a:t> </a:t>
            </a:r>
            <a:r>
              <a:rPr sz="1100" spc="-5" dirty="0" err="1" smtClean="0">
                <a:latin typeface="Arial"/>
                <a:cs typeface="Arial"/>
              </a:rPr>
              <a:t>кишечника</a:t>
            </a:r>
            <a:r>
              <a:rPr sz="1100" spc="-5" dirty="0" smtClean="0">
                <a:latin typeface="Arial"/>
                <a:cs typeface="Arial"/>
              </a:rPr>
              <a:t>,</a:t>
            </a:r>
            <a:r>
              <a:rPr sz="1100" spc="-5" dirty="0" smtClean="0">
                <a:solidFill>
                  <a:srgbClr val="CC0099"/>
                </a:solidFill>
                <a:latin typeface="Arial"/>
                <a:cs typeface="Arial"/>
              </a:rPr>
              <a:t> </a:t>
            </a:r>
            <a:r>
              <a:rPr sz="11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1" action="ppaction://hlinkfile"/>
              </a:rPr>
              <a:t>book.pdf</a:t>
            </a:r>
            <a:r>
              <a:rPr sz="1100" spc="-5" dirty="0" smtClean="0">
                <a:solidFill>
                  <a:srgbClr val="CC0099"/>
                </a:solidFill>
                <a:latin typeface="Arial"/>
                <a:cs typeface="Arial"/>
                <a:hlinkClick r:id="rId11" action="ppaction://hlinkfile"/>
              </a:rPr>
              <a:t> </a:t>
            </a:r>
            <a:r>
              <a:rPr sz="1100" dirty="0" smtClean="0">
                <a:latin typeface="Arial"/>
                <a:cs typeface="Arial"/>
              </a:rPr>
              <a:t>,</a:t>
            </a:r>
            <a:r>
              <a:rPr sz="1100" spc="-40" dirty="0" smtClean="0">
                <a:latin typeface="Arial"/>
                <a:cs typeface="Arial"/>
              </a:rPr>
              <a:t> </a:t>
            </a:r>
            <a:r>
              <a:rPr sz="1100" spc="-5" dirty="0" smtClean="0">
                <a:latin typeface="Arial"/>
                <a:cs typeface="Arial"/>
              </a:rPr>
              <a:t>2012</a:t>
            </a:r>
            <a:endParaRPr lang="lv-LV" sz="1100" spc="-5" dirty="0" smtClean="0">
              <a:latin typeface="Arial"/>
              <a:cs typeface="Arial"/>
            </a:endParaRPr>
          </a:p>
          <a:p>
            <a:pPr marL="244475" indent="-244475">
              <a:lnSpc>
                <a:spcPts val="1230"/>
              </a:lnSpc>
              <a:buAutoNum type="arabicPeriod" startAt="24"/>
              <a:tabLst>
                <a:tab pos="244475" algn="l"/>
              </a:tabLst>
            </a:pPr>
            <a:r>
              <a:rPr lang="lv-LV" sz="1100" dirty="0">
                <a:latin typeface="Arial"/>
                <a:cs typeface="Arial"/>
                <a:hlinkClick r:id="rId12"/>
              </a:rPr>
              <a:t>https://owndoc.com/side_effects/medical-treatments/colonoscopy</a:t>
            </a:r>
            <a:r>
              <a:rPr lang="lv-LV" sz="1100" dirty="0" smtClean="0">
                <a:latin typeface="Arial"/>
                <a:cs typeface="Arial"/>
                <a:hlinkClick r:id="rId12"/>
              </a:rPr>
              <a:t>/</a:t>
            </a:r>
            <a:r>
              <a:rPr lang="lv-LV" sz="1100" dirty="0" smtClean="0">
                <a:latin typeface="Arial"/>
                <a:cs typeface="Arial"/>
              </a:rPr>
              <a:t> </a:t>
            </a:r>
            <a:r>
              <a:rPr lang="en-US" sz="1100" spc="-5" dirty="0">
                <a:latin typeface="Arial"/>
                <a:cs typeface="Arial"/>
              </a:rPr>
              <a:t>Colonoscopy side </a:t>
            </a:r>
            <a:r>
              <a:rPr lang="en-US" sz="1100" spc="-5" dirty="0" smtClean="0">
                <a:latin typeface="Arial"/>
                <a:cs typeface="Arial"/>
              </a:rPr>
              <a:t>effects</a:t>
            </a:r>
            <a:r>
              <a:rPr lang="lv-LV" sz="1100" spc="-5" smtClean="0">
                <a:latin typeface="Arial"/>
                <a:cs typeface="Arial"/>
              </a:rPr>
              <a:t>  </a:t>
            </a:r>
            <a:r>
              <a:rPr lang="lv-LV" sz="1100" spc="-5" smtClean="0">
                <a:latin typeface="Arial"/>
                <a:cs typeface="Arial"/>
              </a:rPr>
              <a:t>2012</a:t>
            </a:r>
            <a:endParaRPr lang="en-US" sz="1100" spc="-5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53474" y="6474789"/>
            <a:ext cx="39052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sz="1400" b="1" dirty="0" smtClean="0">
                <a:latin typeface="Arial"/>
                <a:cs typeface="Arial"/>
              </a:rPr>
              <a:t>1</a:t>
            </a:r>
            <a:r>
              <a:rPr lang="ru-RU" sz="1400" b="1" dirty="0" smtClean="0">
                <a:latin typeface="Arial"/>
                <a:cs typeface="Arial"/>
              </a:rPr>
              <a:t>5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83626" y="177800"/>
            <a:ext cx="762000" cy="231775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72390">
              <a:lnSpc>
                <a:spcPct val="100000"/>
              </a:lnSpc>
              <a:spcBef>
                <a:spcPts val="165"/>
              </a:spcBef>
            </a:pPr>
            <a:r>
              <a:rPr sz="1200" b="1" spc="-15" dirty="0">
                <a:latin typeface="Arial"/>
                <a:cs typeface="Arial"/>
                <a:hlinkClick r:id="rId13"/>
              </a:rPr>
              <a:t>Главная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23"/>
          <p:cNvSpPr txBox="1"/>
          <p:nvPr/>
        </p:nvSpPr>
        <p:spPr>
          <a:xfrm>
            <a:off x="487362" y="188912"/>
            <a:ext cx="7533005" cy="562975"/>
          </a:xfrm>
          <a:prstGeom prst="rect">
            <a:avLst/>
          </a:prstGeom>
          <a:solidFill>
            <a:srgbClr val="5CD430"/>
          </a:solidFill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1600" b="1" i="1" spc="-5" dirty="0" err="1" smtClean="0">
                <a:latin typeface="Arial"/>
                <a:cs typeface="Arial"/>
              </a:rPr>
              <a:t>Перспективы</a:t>
            </a:r>
            <a:r>
              <a:rPr sz="1600" b="1" i="1" spc="-5" dirty="0" smtClean="0">
                <a:latin typeface="Arial"/>
                <a:cs typeface="Arial"/>
              </a:rPr>
              <a:t> </a:t>
            </a:r>
            <a:r>
              <a:rPr lang="ru-RU" sz="1600" b="1" i="1" spc="-5" dirty="0" smtClean="0">
                <a:latin typeface="Arial"/>
                <a:cs typeface="Arial"/>
              </a:rPr>
              <a:t>скрининга и лечения </a:t>
            </a:r>
            <a:r>
              <a:rPr lang="ru-RU" sz="1600" b="1" i="1" spc="-25" dirty="0" smtClean="0">
                <a:latin typeface="Arial"/>
                <a:cs typeface="Arial"/>
              </a:rPr>
              <a:t>рака колон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b="1" i="1" spc="-5" dirty="0">
                <a:latin typeface="Arial"/>
                <a:cs typeface="Arial"/>
              </a:rPr>
              <a:t>Часть 3. Амануальный метод интубационной колоноскопии</a:t>
            </a:r>
          </a:p>
        </p:txBody>
      </p:sp>
      <p:sp>
        <p:nvSpPr>
          <p:cNvPr id="8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13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06400" y="838200"/>
            <a:ext cx="8356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50135">
              <a:lnSpc>
                <a:spcPct val="100000"/>
              </a:lnSpc>
              <a:spcBef>
                <a:spcPts val="560"/>
              </a:spcBef>
            </a:pPr>
            <a:r>
              <a:rPr lang="ru-RU" sz="1600" b="1" spc="-5" dirty="0" smtClean="0">
                <a:latin typeface="Arial"/>
                <a:cs typeface="Arial"/>
              </a:rPr>
              <a:t>1</a:t>
            </a:r>
            <a:r>
              <a:rPr lang="en-US" sz="1600" b="1" spc="-5" dirty="0" smtClean="0">
                <a:latin typeface="Arial"/>
                <a:cs typeface="Arial"/>
              </a:rPr>
              <a:t>5</a:t>
            </a:r>
            <a:r>
              <a:rPr lang="ru-RU" sz="1600" b="1" spc="-5" dirty="0" smtClean="0">
                <a:latin typeface="Arial"/>
                <a:cs typeface="Arial"/>
              </a:rPr>
              <a:t>. </a:t>
            </a:r>
            <a:r>
              <a:rPr lang="ru-RU" sz="1600" b="1" spc="-10" dirty="0">
                <a:latin typeface="Arial"/>
                <a:cs typeface="Arial"/>
              </a:rPr>
              <a:t>Основные </a:t>
            </a:r>
            <a:r>
              <a:rPr lang="ru-RU" sz="1600" b="1" spc="-15" dirty="0">
                <a:latin typeface="Arial"/>
                <a:cs typeface="Arial"/>
              </a:rPr>
              <a:t>источники</a:t>
            </a:r>
            <a:r>
              <a:rPr lang="ru-RU" sz="1600" b="1" spc="80" dirty="0">
                <a:latin typeface="Arial"/>
                <a:cs typeface="Arial"/>
              </a:rPr>
              <a:t> </a:t>
            </a:r>
            <a:r>
              <a:rPr lang="ru-RU" sz="1600" b="1" spc="-15" dirty="0">
                <a:latin typeface="Arial"/>
                <a:cs typeface="Arial"/>
              </a:rPr>
              <a:t>информации</a:t>
            </a:r>
            <a:endParaRPr lang="ru-RU"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2912" y="1346200"/>
            <a:ext cx="2922524" cy="5140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88895" y="1332992"/>
            <a:ext cx="1195705" cy="478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1165">
              <a:lnSpc>
                <a:spcPct val="11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Faith</a:t>
            </a:r>
            <a:r>
              <a:rPr sz="9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Ringgold 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“The 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American</a:t>
            </a:r>
            <a:r>
              <a:rPr sz="9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People.</a:t>
            </a:r>
            <a:endParaRPr sz="900">
              <a:latin typeface="Arial"/>
              <a:cs typeface="Arial"/>
            </a:endParaRPr>
          </a:p>
          <a:p>
            <a:pPr marL="428625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9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Crowd.”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3910" y="917524"/>
            <a:ext cx="79514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ru-RU" sz="1600" b="1" spc="-5" dirty="0">
                <a:latin typeface="Arial"/>
                <a:cs typeface="Arial"/>
              </a:rPr>
              <a:t>2</a:t>
            </a:r>
            <a:r>
              <a:rPr sz="1600" b="1" spc="-5" dirty="0" smtClean="0">
                <a:latin typeface="Arial"/>
                <a:cs typeface="Arial"/>
              </a:rPr>
              <a:t>. </a:t>
            </a:r>
            <a:r>
              <a:rPr lang="ru-RU" sz="1600" b="1" spc="-15" dirty="0" smtClean="0">
                <a:latin typeface="Arial"/>
                <a:cs typeface="Arial"/>
              </a:rPr>
              <a:t>К</a:t>
            </a:r>
            <a:r>
              <a:rPr lang="ru-RU" sz="1600" b="1" spc="-20" dirty="0" smtClean="0">
                <a:latin typeface="Arial"/>
                <a:cs typeface="Arial"/>
              </a:rPr>
              <a:t>линическая оценка</a:t>
            </a:r>
            <a:r>
              <a:rPr lang="ru-RU" sz="1600" b="1" spc="-15" dirty="0" smtClean="0">
                <a:latin typeface="Arial"/>
                <a:cs typeface="Arial"/>
              </a:rPr>
              <a:t> мануальной колоноскопии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186801" y="180975"/>
            <a:ext cx="763587" cy="231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563873" y="1295400"/>
            <a:ext cx="5154930" cy="52886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510" algn="just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Arial"/>
                <a:cs typeface="Arial"/>
              </a:rPr>
              <a:t>«</a:t>
            </a:r>
            <a:r>
              <a:rPr sz="1500" i="1" spc="-5" dirty="0" err="1" smtClean="0">
                <a:latin typeface="Arial"/>
                <a:cs typeface="Arial"/>
              </a:rPr>
              <a:t>Прямых</a:t>
            </a:r>
            <a:r>
              <a:rPr lang="ru-RU" sz="1500" i="1" spc="-5" dirty="0" smtClean="0">
                <a:latin typeface="Arial"/>
                <a:cs typeface="Arial"/>
              </a:rPr>
              <a:t> </a:t>
            </a:r>
            <a:r>
              <a:rPr sz="1500" i="1" spc="-10" dirty="0" err="1" smtClean="0">
                <a:latin typeface="Arial"/>
                <a:cs typeface="Arial"/>
              </a:rPr>
              <a:t>доказательств</a:t>
            </a:r>
            <a:r>
              <a:rPr sz="1500" i="1" spc="-10" dirty="0" smtClean="0">
                <a:latin typeface="Arial"/>
                <a:cs typeface="Arial"/>
              </a:rPr>
              <a:t>,</a:t>
            </a:r>
            <a:r>
              <a:rPr lang="ru-RU" sz="1500" i="1" spc="-10" dirty="0">
                <a:latin typeface="Arial"/>
                <a:cs typeface="Arial"/>
              </a:rPr>
              <a:t> </a:t>
            </a:r>
            <a:r>
              <a:rPr sz="1500" i="1" spc="-10" dirty="0" err="1" smtClean="0">
                <a:latin typeface="Arial"/>
                <a:cs typeface="Arial"/>
              </a:rPr>
              <a:t>что</a:t>
            </a:r>
            <a:r>
              <a:rPr lang="ru-RU" sz="1500" i="1" spc="-10" dirty="0" smtClean="0">
                <a:latin typeface="Arial"/>
                <a:cs typeface="Arial"/>
              </a:rPr>
              <a:t> </a:t>
            </a:r>
            <a:r>
              <a:rPr sz="1500" i="1" spc="-10" dirty="0" err="1" smtClean="0">
                <a:latin typeface="Arial"/>
                <a:cs typeface="Arial"/>
              </a:rPr>
              <a:t>скрининговая</a:t>
            </a:r>
            <a:r>
              <a:rPr lang="ru-RU" sz="1500" i="1" spc="-10" dirty="0">
                <a:latin typeface="Arial"/>
                <a:cs typeface="Arial"/>
              </a:rPr>
              <a:t> </a:t>
            </a:r>
            <a:r>
              <a:rPr lang="ru-RU" sz="1500" i="1" spc="-5" dirty="0" smtClean="0">
                <a:latin typeface="Arial"/>
                <a:cs typeface="Arial"/>
              </a:rPr>
              <a:t>колоноскопия снижает смертность... пока </a:t>
            </a:r>
            <a:r>
              <a:rPr lang="ru-RU" sz="1500" i="1" spc="-15" dirty="0" smtClean="0">
                <a:latin typeface="Arial"/>
                <a:cs typeface="Arial"/>
              </a:rPr>
              <a:t>нет. </a:t>
            </a:r>
            <a:r>
              <a:rPr lang="ru-RU" sz="1500" i="1" spc="-5" dirty="0" smtClean="0">
                <a:latin typeface="Arial"/>
                <a:cs typeface="Arial"/>
              </a:rPr>
              <a:t>Неясно  также, </a:t>
            </a:r>
            <a:r>
              <a:rPr lang="ru-RU" sz="1500" i="1" spc="-10" dirty="0" smtClean="0">
                <a:latin typeface="Arial"/>
                <a:cs typeface="Arial"/>
              </a:rPr>
              <a:t>компенсируется </a:t>
            </a:r>
            <a:r>
              <a:rPr lang="ru-RU" sz="1500" i="1" spc="-5" dirty="0" smtClean="0">
                <a:latin typeface="Arial"/>
                <a:cs typeface="Arial"/>
              </a:rPr>
              <a:t>ли сложность, </a:t>
            </a:r>
            <a:r>
              <a:rPr lang="ru-RU" sz="1500" i="1" spc="-15" dirty="0" smtClean="0">
                <a:latin typeface="Arial"/>
                <a:cs typeface="Arial"/>
              </a:rPr>
              <a:t>неудобства </a:t>
            </a:r>
            <a:r>
              <a:rPr lang="ru-RU" sz="1500" i="1" dirty="0" smtClean="0">
                <a:latin typeface="Arial"/>
                <a:cs typeface="Arial"/>
              </a:rPr>
              <a:t>и  </a:t>
            </a:r>
            <a:r>
              <a:rPr lang="ru-RU" sz="1500" i="1" spc="-5" dirty="0" smtClean="0">
                <a:latin typeface="Arial"/>
                <a:cs typeface="Arial"/>
              </a:rPr>
              <a:t>стоимость процедуры колоноскопии </a:t>
            </a:r>
            <a:r>
              <a:rPr lang="ru-RU" sz="1400" i="1" dirty="0" smtClean="0">
                <a:latin typeface="Arial"/>
                <a:cs typeface="Arial"/>
              </a:rPr>
              <a:t>»</a:t>
            </a:r>
            <a:r>
              <a:rPr lang="ru-RU" sz="1400" i="1" spc="-20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solidFill>
                  <a:schemeClr val="tx2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[2]</a:t>
            </a:r>
            <a:r>
              <a:rPr lang="lv-LV" sz="1600" spc="-5" dirty="0" smtClean="0">
                <a:solidFill>
                  <a:schemeClr val="tx2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, </a:t>
            </a:r>
            <a:r>
              <a:rPr lang="lv-LV" sz="1600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5"/>
              </a:rPr>
              <a:t>[1]</a:t>
            </a:r>
            <a:r>
              <a:rPr lang="lv-LV" sz="1600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.</a:t>
            </a:r>
            <a:endParaRPr lang="ru-RU" sz="1600" spc="-5" dirty="0">
              <a:solidFill>
                <a:srgbClr val="CC0099"/>
              </a:solidFill>
              <a:uFill>
                <a:solidFill>
                  <a:srgbClr val="CC0099"/>
                </a:solidFill>
              </a:uFill>
              <a:latin typeface="Arial"/>
              <a:cs typeface="Arial"/>
            </a:endParaRPr>
          </a:p>
          <a:p>
            <a:pPr marL="20320" algn="just">
              <a:spcBef>
                <a:spcPts val="180"/>
              </a:spcBef>
            </a:pPr>
            <a:r>
              <a:rPr lang="ru-RU" sz="1500" i="1" spc="-5" dirty="0" smtClean="0">
                <a:latin typeface="Arial"/>
                <a:cs typeface="Arial"/>
              </a:rPr>
              <a:t>«Наличие </a:t>
            </a:r>
            <a:r>
              <a:rPr lang="ru-RU" sz="1500" i="1" spc="-10" dirty="0" smtClean="0">
                <a:latin typeface="Arial"/>
                <a:cs typeface="Arial"/>
              </a:rPr>
              <a:t>хотя </a:t>
            </a:r>
            <a:r>
              <a:rPr lang="ru-RU" sz="1500" i="1" spc="-5" dirty="0" smtClean="0">
                <a:latin typeface="Arial"/>
                <a:cs typeface="Arial"/>
              </a:rPr>
              <a:t>бы одного </a:t>
            </a:r>
            <a:r>
              <a:rPr lang="ru-RU" sz="1500" i="1" spc="-10" dirty="0" smtClean="0">
                <a:latin typeface="Arial"/>
                <a:cs typeface="Arial"/>
              </a:rPr>
              <a:t>недостатка, </a:t>
            </a:r>
            <a:r>
              <a:rPr lang="ru-RU" sz="1500" i="1" spc="-5" dirty="0" smtClean="0">
                <a:latin typeface="Arial"/>
                <a:cs typeface="Arial"/>
              </a:rPr>
              <a:t>относящегося</a:t>
            </a:r>
            <a:r>
              <a:rPr lang="ru-RU" sz="1500" i="1" spc="65" dirty="0" smtClean="0">
                <a:latin typeface="Arial"/>
                <a:cs typeface="Arial"/>
              </a:rPr>
              <a:t> </a:t>
            </a:r>
            <a:r>
              <a:rPr lang="ru-RU" sz="1500" i="1" dirty="0" smtClean="0">
                <a:latin typeface="Arial"/>
                <a:cs typeface="Arial"/>
              </a:rPr>
              <a:t>к</a:t>
            </a:r>
            <a:r>
              <a:rPr lang="ru-RU" sz="1500" dirty="0">
                <a:latin typeface="Arial"/>
                <a:cs typeface="Arial"/>
              </a:rPr>
              <a:t> </a:t>
            </a:r>
            <a:r>
              <a:rPr lang="ru-RU" sz="1500" i="1" spc="-5" dirty="0" smtClean="0">
                <a:latin typeface="Arial"/>
                <a:cs typeface="Arial"/>
              </a:rPr>
              <a:t>к</a:t>
            </a:r>
            <a:r>
              <a:rPr lang="ru-RU" sz="1500" i="1" spc="-35" dirty="0" smtClean="0">
                <a:latin typeface="Arial"/>
                <a:cs typeface="Arial"/>
              </a:rPr>
              <a:t>о</a:t>
            </a:r>
            <a:r>
              <a:rPr lang="ru-RU" sz="1500" i="1" spc="-10" dirty="0" smtClean="0">
                <a:latin typeface="Arial"/>
                <a:cs typeface="Arial"/>
              </a:rPr>
              <a:t>л</a:t>
            </a:r>
            <a:r>
              <a:rPr lang="ru-RU" sz="1500" i="1" dirty="0" smtClean="0">
                <a:latin typeface="Arial"/>
                <a:cs typeface="Arial"/>
              </a:rPr>
              <a:t>о</a:t>
            </a:r>
            <a:r>
              <a:rPr lang="ru-RU" sz="1500" i="1" spc="-5" dirty="0" smtClean="0">
                <a:latin typeface="Arial"/>
                <a:cs typeface="Arial"/>
              </a:rPr>
              <a:t>н</a:t>
            </a:r>
            <a:r>
              <a:rPr lang="ru-RU" sz="1500" i="1" spc="5" dirty="0" smtClean="0">
                <a:latin typeface="Arial"/>
                <a:cs typeface="Arial"/>
              </a:rPr>
              <a:t>о</a:t>
            </a:r>
            <a:r>
              <a:rPr lang="ru-RU" sz="1500" i="1" dirty="0" smtClean="0">
                <a:latin typeface="Arial"/>
                <a:cs typeface="Arial"/>
              </a:rPr>
              <a:t>с</a:t>
            </a:r>
            <a:r>
              <a:rPr lang="ru-RU" sz="1500" i="1" spc="-5" dirty="0" smtClean="0">
                <a:latin typeface="Arial"/>
                <a:cs typeface="Arial"/>
              </a:rPr>
              <a:t>к</a:t>
            </a:r>
            <a:r>
              <a:rPr lang="ru-RU" sz="1500" i="1" dirty="0" smtClean="0">
                <a:latin typeface="Arial"/>
                <a:cs typeface="Arial"/>
              </a:rPr>
              <a:t>о</a:t>
            </a:r>
            <a:r>
              <a:rPr lang="ru-RU" sz="1500" i="1" spc="-5" dirty="0" smtClean="0">
                <a:latin typeface="Arial"/>
                <a:cs typeface="Arial"/>
              </a:rPr>
              <a:t>п</a:t>
            </a:r>
            <a:r>
              <a:rPr lang="ru-RU" sz="1500" i="1" spc="5" dirty="0" smtClean="0">
                <a:latin typeface="Arial"/>
                <a:cs typeface="Arial"/>
              </a:rPr>
              <a:t>и</a:t>
            </a:r>
            <a:r>
              <a:rPr lang="ru-RU" sz="1500" i="1" dirty="0" smtClean="0">
                <a:latin typeface="Arial"/>
                <a:cs typeface="Arial"/>
              </a:rPr>
              <a:t>и (</a:t>
            </a:r>
            <a:r>
              <a:rPr lang="ru-RU" sz="1500" i="1" spc="5" dirty="0" smtClean="0">
                <a:latin typeface="Arial"/>
                <a:cs typeface="Arial"/>
              </a:rPr>
              <a:t>н</a:t>
            </a:r>
            <a:r>
              <a:rPr lang="ru-RU" sz="1500" i="1" dirty="0" smtClean="0">
                <a:latin typeface="Arial"/>
                <a:cs typeface="Arial"/>
              </a:rPr>
              <a:t>е</a:t>
            </a:r>
            <a:r>
              <a:rPr lang="ru-RU" sz="1500" i="1" spc="-5" dirty="0" smtClean="0">
                <a:latin typeface="Arial"/>
                <a:cs typeface="Arial"/>
              </a:rPr>
              <a:t>п</a:t>
            </a:r>
            <a:r>
              <a:rPr lang="ru-RU" sz="1500" i="1" spc="-30" dirty="0" smtClean="0">
                <a:latin typeface="Arial"/>
                <a:cs typeface="Arial"/>
              </a:rPr>
              <a:t>о</a:t>
            </a:r>
            <a:r>
              <a:rPr lang="ru-RU" sz="1500" i="1" spc="-10" dirty="0" smtClean="0">
                <a:latin typeface="Arial"/>
                <a:cs typeface="Arial"/>
              </a:rPr>
              <a:t>л</a:t>
            </a:r>
            <a:r>
              <a:rPr lang="ru-RU" sz="1500" i="1" spc="-5" dirty="0" smtClean="0">
                <a:latin typeface="Arial"/>
                <a:cs typeface="Arial"/>
              </a:rPr>
              <a:t>н</a:t>
            </a:r>
            <a:r>
              <a:rPr lang="ru-RU" sz="1500" i="1" spc="5" dirty="0" smtClean="0">
                <a:latin typeface="Arial"/>
                <a:cs typeface="Arial"/>
              </a:rPr>
              <a:t>а</a:t>
            </a:r>
            <a:r>
              <a:rPr lang="ru-RU" sz="1500" i="1" dirty="0" smtClean="0">
                <a:latin typeface="Arial"/>
                <a:cs typeface="Arial"/>
              </a:rPr>
              <a:t>я колоноскопия, </a:t>
            </a:r>
            <a:r>
              <a:rPr lang="ru-RU" sz="1500" i="1" spc="-5" dirty="0" smtClean="0">
                <a:latin typeface="Arial"/>
                <a:cs typeface="Arial"/>
              </a:rPr>
              <a:t>пл</a:t>
            </a:r>
            <a:r>
              <a:rPr lang="ru-RU" sz="1500" i="1" spc="-35" dirty="0" smtClean="0">
                <a:latin typeface="Arial"/>
                <a:cs typeface="Arial"/>
              </a:rPr>
              <a:t>о</a:t>
            </a:r>
            <a:r>
              <a:rPr lang="ru-RU" sz="1500" i="1" spc="-10" dirty="0" smtClean="0">
                <a:latin typeface="Arial"/>
                <a:cs typeface="Arial"/>
              </a:rPr>
              <a:t>х</a:t>
            </a:r>
            <a:r>
              <a:rPr lang="ru-RU" sz="1500" i="1" dirty="0" smtClean="0">
                <a:latin typeface="Arial"/>
                <a:cs typeface="Arial"/>
              </a:rPr>
              <a:t>ая </a:t>
            </a:r>
            <a:r>
              <a:rPr lang="ru-RU" sz="1500" i="1" spc="-5" dirty="0" smtClean="0">
                <a:latin typeface="Arial"/>
                <a:cs typeface="Arial"/>
              </a:rPr>
              <a:t>подготовка к</a:t>
            </a:r>
            <a:r>
              <a:rPr lang="ru-RU" sz="1500" i="1" spc="-10" dirty="0" smtClean="0">
                <a:latin typeface="Arial"/>
                <a:cs typeface="Arial"/>
              </a:rPr>
              <a:t>и</a:t>
            </a:r>
            <a:r>
              <a:rPr lang="ru-RU" sz="1500" i="1" spc="-5" dirty="0" smtClean="0">
                <a:latin typeface="Arial"/>
                <a:cs typeface="Arial"/>
              </a:rPr>
              <a:t>ш</a:t>
            </a:r>
            <a:r>
              <a:rPr lang="ru-RU" sz="1500" i="1" spc="-80" dirty="0" smtClean="0">
                <a:latin typeface="Arial"/>
                <a:cs typeface="Arial"/>
              </a:rPr>
              <a:t>е</a:t>
            </a:r>
            <a:r>
              <a:rPr lang="ru-RU" sz="1500" i="1" dirty="0" smtClean="0">
                <a:latin typeface="Arial"/>
                <a:cs typeface="Arial"/>
              </a:rPr>
              <a:t>ч</a:t>
            </a:r>
            <a:r>
              <a:rPr lang="ru-RU" sz="1500" i="1" spc="5" dirty="0" smtClean="0">
                <a:latin typeface="Arial"/>
                <a:cs typeface="Arial"/>
              </a:rPr>
              <a:t>н</a:t>
            </a:r>
            <a:r>
              <a:rPr lang="ru-RU" sz="1500" i="1" dirty="0" smtClean="0">
                <a:latin typeface="Arial"/>
                <a:cs typeface="Arial"/>
              </a:rPr>
              <a:t>и</a:t>
            </a:r>
            <a:r>
              <a:rPr lang="ru-RU" sz="1500" i="1" spc="-5" dirty="0" smtClean="0">
                <a:latin typeface="Arial"/>
                <a:cs typeface="Arial"/>
              </a:rPr>
              <a:t>к</a:t>
            </a:r>
            <a:r>
              <a:rPr lang="ru-RU" sz="1500" i="1" dirty="0" smtClean="0">
                <a:latin typeface="Arial"/>
                <a:cs typeface="Arial"/>
              </a:rPr>
              <a:t>а, </a:t>
            </a:r>
            <a:r>
              <a:rPr lang="ru-RU" sz="1500" i="1" spc="-10" dirty="0" smtClean="0">
                <a:latin typeface="Arial"/>
                <a:cs typeface="Arial"/>
              </a:rPr>
              <a:t>н</a:t>
            </a:r>
            <a:r>
              <a:rPr lang="ru-RU" sz="1500" i="1" dirty="0" smtClean="0">
                <a:latin typeface="Arial"/>
                <a:cs typeface="Arial"/>
              </a:rPr>
              <a:t>е</a:t>
            </a:r>
            <a:r>
              <a:rPr lang="ru-RU" sz="1500" i="1" spc="-5" dirty="0" smtClean="0">
                <a:latin typeface="Arial"/>
                <a:cs typeface="Arial"/>
              </a:rPr>
              <a:t>п</a:t>
            </a:r>
            <a:r>
              <a:rPr lang="ru-RU" sz="1500" i="1" spc="-40" dirty="0" smtClean="0">
                <a:latin typeface="Arial"/>
                <a:cs typeface="Arial"/>
              </a:rPr>
              <a:t>о</a:t>
            </a:r>
            <a:r>
              <a:rPr lang="ru-RU" sz="1500" i="1" spc="-10" dirty="0" smtClean="0">
                <a:latin typeface="Arial"/>
                <a:cs typeface="Arial"/>
              </a:rPr>
              <a:t>л</a:t>
            </a:r>
            <a:r>
              <a:rPr lang="ru-RU" sz="1500" i="1" spc="-5" dirty="0" smtClean="0">
                <a:latin typeface="Arial"/>
                <a:cs typeface="Arial"/>
              </a:rPr>
              <a:t>н</a:t>
            </a:r>
            <a:r>
              <a:rPr lang="ru-RU" sz="1500" i="1" spc="5" dirty="0" smtClean="0">
                <a:latin typeface="Arial"/>
                <a:cs typeface="Arial"/>
              </a:rPr>
              <a:t>о</a:t>
            </a:r>
            <a:r>
              <a:rPr lang="ru-RU" sz="1500" i="1" dirty="0" smtClean="0">
                <a:latin typeface="Arial"/>
                <a:cs typeface="Arial"/>
              </a:rPr>
              <a:t>е у</a:t>
            </a:r>
            <a:r>
              <a:rPr lang="ru-RU" sz="1500" i="1" spc="-15" dirty="0" smtClean="0">
                <a:latin typeface="Arial"/>
                <a:cs typeface="Arial"/>
              </a:rPr>
              <a:t>д</a:t>
            </a:r>
            <a:r>
              <a:rPr lang="ru-RU" sz="1500" i="1" spc="-10" dirty="0" smtClean="0">
                <a:latin typeface="Arial"/>
                <a:cs typeface="Arial"/>
              </a:rPr>
              <a:t>ал</a:t>
            </a:r>
            <a:r>
              <a:rPr lang="ru-RU" sz="1500" i="1" dirty="0" smtClean="0">
                <a:latin typeface="Arial"/>
                <a:cs typeface="Arial"/>
              </a:rPr>
              <a:t>е</a:t>
            </a:r>
            <a:r>
              <a:rPr lang="ru-RU" sz="1500" i="1" spc="-5" dirty="0" smtClean="0">
                <a:latin typeface="Arial"/>
                <a:cs typeface="Arial"/>
              </a:rPr>
              <a:t>н</a:t>
            </a:r>
            <a:r>
              <a:rPr lang="ru-RU" sz="1500" i="1" spc="5" dirty="0" smtClean="0">
                <a:latin typeface="Arial"/>
                <a:cs typeface="Arial"/>
              </a:rPr>
              <a:t>и</a:t>
            </a:r>
            <a:r>
              <a:rPr lang="ru-RU" sz="1500" i="1" dirty="0" smtClean="0">
                <a:latin typeface="Arial"/>
                <a:cs typeface="Arial"/>
              </a:rPr>
              <a:t>е </a:t>
            </a:r>
            <a:r>
              <a:rPr lang="ru-RU" sz="1500" i="1" spc="-40" dirty="0" smtClean="0">
                <a:latin typeface="Arial"/>
                <a:cs typeface="Arial"/>
              </a:rPr>
              <a:t>в</a:t>
            </a:r>
            <a:r>
              <a:rPr lang="ru-RU" sz="1500" i="1" dirty="0" smtClean="0">
                <a:latin typeface="Arial"/>
                <a:cs typeface="Arial"/>
              </a:rPr>
              <a:t>с</a:t>
            </a:r>
            <a:r>
              <a:rPr lang="ru-RU" sz="1500" i="1" spc="-70" dirty="0" smtClean="0">
                <a:latin typeface="Arial"/>
                <a:cs typeface="Arial"/>
              </a:rPr>
              <a:t>е</a:t>
            </a:r>
            <a:r>
              <a:rPr lang="ru-RU" sz="1500" i="1" dirty="0" smtClean="0">
                <a:latin typeface="Arial"/>
                <a:cs typeface="Arial"/>
              </a:rPr>
              <a:t>х </a:t>
            </a:r>
            <a:r>
              <a:rPr lang="ru-RU" sz="1500" i="1" spc="-5" dirty="0" smtClean="0">
                <a:latin typeface="Arial"/>
                <a:cs typeface="Arial"/>
              </a:rPr>
              <a:t>п</a:t>
            </a:r>
            <a:r>
              <a:rPr lang="ru-RU" sz="1500" i="1" spc="-30" dirty="0" smtClean="0">
                <a:latin typeface="Arial"/>
                <a:cs typeface="Arial"/>
              </a:rPr>
              <a:t>о</a:t>
            </a:r>
            <a:r>
              <a:rPr lang="ru-RU" sz="1500" i="1" spc="-10" dirty="0" smtClean="0">
                <a:latin typeface="Arial"/>
                <a:cs typeface="Arial"/>
              </a:rPr>
              <a:t>л</a:t>
            </a:r>
            <a:r>
              <a:rPr lang="ru-RU" sz="1500" i="1" dirty="0" smtClean="0">
                <a:latin typeface="Arial"/>
                <a:cs typeface="Arial"/>
              </a:rPr>
              <a:t>и</a:t>
            </a:r>
            <a:r>
              <a:rPr lang="ru-RU" sz="1500" i="1" spc="-5" dirty="0" smtClean="0">
                <a:latin typeface="Arial"/>
                <a:cs typeface="Arial"/>
              </a:rPr>
              <a:t>п</a:t>
            </a:r>
            <a:r>
              <a:rPr lang="ru-RU" sz="1500" i="1" spc="5" dirty="0" smtClean="0">
                <a:latin typeface="Arial"/>
                <a:cs typeface="Arial"/>
              </a:rPr>
              <a:t>о</a:t>
            </a:r>
            <a:r>
              <a:rPr lang="ru-RU" sz="1500" i="1" dirty="0" smtClean="0">
                <a:latin typeface="Arial"/>
                <a:cs typeface="Arial"/>
              </a:rPr>
              <a:t>в, о</a:t>
            </a:r>
            <a:r>
              <a:rPr lang="ru-RU" sz="1500" i="1" spc="-30" dirty="0" smtClean="0">
                <a:latin typeface="Arial"/>
                <a:cs typeface="Arial"/>
              </a:rPr>
              <a:t>т</a:t>
            </a:r>
            <a:r>
              <a:rPr lang="ru-RU" sz="1500" i="1" spc="-20" dirty="0" smtClean="0">
                <a:latin typeface="Arial"/>
                <a:cs typeface="Arial"/>
              </a:rPr>
              <a:t>с</a:t>
            </a:r>
            <a:r>
              <a:rPr lang="ru-RU" sz="1500" i="1" spc="-10" dirty="0" smtClean="0">
                <a:latin typeface="Arial"/>
                <a:cs typeface="Arial"/>
              </a:rPr>
              <a:t>у</a:t>
            </a:r>
            <a:r>
              <a:rPr lang="ru-RU" sz="1500" i="1" spc="-15" dirty="0" smtClean="0">
                <a:latin typeface="Arial"/>
                <a:cs typeface="Arial"/>
              </a:rPr>
              <a:t>т</a:t>
            </a:r>
            <a:r>
              <a:rPr lang="ru-RU" sz="1500" i="1" dirty="0" smtClean="0">
                <a:latin typeface="Arial"/>
                <a:cs typeface="Arial"/>
              </a:rPr>
              <a:t>ст</a:t>
            </a:r>
            <a:r>
              <a:rPr lang="ru-RU" sz="1500" i="1" spc="-5" dirty="0" smtClean="0">
                <a:latin typeface="Arial"/>
                <a:cs typeface="Arial"/>
              </a:rPr>
              <a:t>в</a:t>
            </a:r>
            <a:r>
              <a:rPr lang="ru-RU" sz="1500" i="1" dirty="0" smtClean="0">
                <a:latin typeface="Arial"/>
                <a:cs typeface="Arial"/>
              </a:rPr>
              <a:t>ие </a:t>
            </a:r>
            <a:r>
              <a:rPr lang="ru-RU" sz="1500" i="1" spc="-5" dirty="0" smtClean="0">
                <a:latin typeface="Arial"/>
                <a:cs typeface="Arial"/>
              </a:rPr>
              <a:t>над</a:t>
            </a:r>
            <a:r>
              <a:rPr lang="ru-RU" sz="1500" i="1" spc="-15" dirty="0" smtClean="0">
                <a:latin typeface="Arial"/>
                <a:cs typeface="Arial"/>
              </a:rPr>
              <a:t>з</a:t>
            </a:r>
            <a:r>
              <a:rPr lang="ru-RU" sz="1500" i="1" spc="-10" dirty="0" smtClean="0">
                <a:latin typeface="Arial"/>
                <a:cs typeface="Arial"/>
              </a:rPr>
              <a:t>о</a:t>
            </a:r>
            <a:r>
              <a:rPr lang="ru-RU" sz="1500" i="1" dirty="0" smtClean="0">
                <a:latin typeface="Arial"/>
                <a:cs typeface="Arial"/>
              </a:rPr>
              <a:t>р</a:t>
            </a:r>
            <a:r>
              <a:rPr lang="ru-RU" sz="1500" i="1" spc="-5" dirty="0" smtClean="0">
                <a:latin typeface="Arial"/>
                <a:cs typeface="Arial"/>
              </a:rPr>
              <a:t>н</a:t>
            </a:r>
            <a:r>
              <a:rPr lang="ru-RU" sz="1500" i="1" spc="5" dirty="0" smtClean="0">
                <a:latin typeface="Arial"/>
                <a:cs typeface="Arial"/>
              </a:rPr>
              <a:t>о</a:t>
            </a:r>
            <a:r>
              <a:rPr lang="ru-RU" sz="1500" i="1" dirty="0" smtClean="0">
                <a:latin typeface="Arial"/>
                <a:cs typeface="Arial"/>
              </a:rPr>
              <a:t>й </a:t>
            </a:r>
            <a:r>
              <a:rPr lang="ru-RU" sz="1500" i="1" spc="-5" dirty="0" smtClean="0">
                <a:latin typeface="Arial"/>
                <a:cs typeface="Arial"/>
              </a:rPr>
              <a:t>к</a:t>
            </a:r>
            <a:r>
              <a:rPr lang="ru-RU" sz="1500" i="1" spc="-35" dirty="0" smtClean="0">
                <a:latin typeface="Arial"/>
                <a:cs typeface="Arial"/>
              </a:rPr>
              <a:t>о</a:t>
            </a:r>
            <a:r>
              <a:rPr lang="ru-RU" sz="1500" i="1" spc="-10" dirty="0" smtClean="0">
                <a:latin typeface="Arial"/>
                <a:cs typeface="Arial"/>
              </a:rPr>
              <a:t>л</a:t>
            </a:r>
            <a:r>
              <a:rPr lang="ru-RU" sz="1500" i="1" dirty="0" smtClean="0">
                <a:latin typeface="Arial"/>
                <a:cs typeface="Arial"/>
              </a:rPr>
              <a:t>о</a:t>
            </a:r>
            <a:r>
              <a:rPr lang="ru-RU" sz="1500" i="1" spc="-5" dirty="0" smtClean="0">
                <a:latin typeface="Arial"/>
                <a:cs typeface="Arial"/>
              </a:rPr>
              <a:t>н</a:t>
            </a:r>
            <a:r>
              <a:rPr lang="ru-RU" sz="1500" i="1" spc="5" dirty="0" smtClean="0">
                <a:latin typeface="Arial"/>
                <a:cs typeface="Arial"/>
              </a:rPr>
              <a:t>о</a:t>
            </a:r>
            <a:r>
              <a:rPr lang="ru-RU" sz="1500" i="1" dirty="0" smtClean="0">
                <a:latin typeface="Arial"/>
                <a:cs typeface="Arial"/>
              </a:rPr>
              <a:t>с</a:t>
            </a:r>
            <a:r>
              <a:rPr lang="ru-RU" sz="1500" i="1" spc="-15" dirty="0" smtClean="0">
                <a:latin typeface="Arial"/>
                <a:cs typeface="Arial"/>
              </a:rPr>
              <a:t>к</a:t>
            </a:r>
            <a:r>
              <a:rPr lang="ru-RU" sz="1500" i="1" dirty="0" smtClean="0">
                <a:latin typeface="Arial"/>
                <a:cs typeface="Arial"/>
              </a:rPr>
              <a:t>о</a:t>
            </a:r>
            <a:r>
              <a:rPr lang="ru-RU" sz="1500" i="1" spc="-5" dirty="0" smtClean="0">
                <a:latin typeface="Arial"/>
                <a:cs typeface="Arial"/>
              </a:rPr>
              <a:t>п</a:t>
            </a:r>
            <a:r>
              <a:rPr lang="ru-RU" sz="1500" i="1" spc="5" dirty="0" smtClean="0">
                <a:latin typeface="Arial"/>
                <a:cs typeface="Arial"/>
              </a:rPr>
              <a:t>и</a:t>
            </a:r>
            <a:r>
              <a:rPr lang="ru-RU" sz="1500" i="1" dirty="0" smtClean="0">
                <a:latin typeface="Arial"/>
                <a:cs typeface="Arial"/>
              </a:rPr>
              <a:t>и в </a:t>
            </a:r>
            <a:r>
              <a:rPr lang="ru-RU" sz="1500" i="1" spc="-15" dirty="0" smtClean="0">
                <a:latin typeface="Arial"/>
                <a:cs typeface="Arial"/>
              </a:rPr>
              <a:t>течение </a:t>
            </a:r>
            <a:r>
              <a:rPr lang="ru-RU" sz="1500" i="1" dirty="0" smtClean="0">
                <a:latin typeface="Arial"/>
                <a:cs typeface="Arial"/>
              </a:rPr>
              <a:t>5</a:t>
            </a:r>
            <a:r>
              <a:rPr lang="ru-RU" sz="1500" i="1" dirty="0">
                <a:latin typeface="Arial"/>
                <a:cs typeface="Arial"/>
              </a:rPr>
              <a:t> </a:t>
            </a:r>
            <a:r>
              <a:rPr lang="ru-RU" sz="1500" i="1" spc="-10" dirty="0" smtClean="0">
                <a:latin typeface="Arial"/>
                <a:cs typeface="Arial"/>
              </a:rPr>
              <a:t>лет) приводит</a:t>
            </a:r>
            <a:r>
              <a:rPr lang="ru-RU" sz="1500" i="1" spc="-10" dirty="0">
                <a:latin typeface="Arial"/>
                <a:cs typeface="Arial"/>
              </a:rPr>
              <a:t> </a:t>
            </a:r>
            <a:r>
              <a:rPr lang="ru-RU" sz="1500" i="1" dirty="0" smtClean="0">
                <a:latin typeface="Arial"/>
                <a:cs typeface="Arial"/>
              </a:rPr>
              <a:t>к</a:t>
            </a:r>
            <a:r>
              <a:rPr lang="ru-RU" sz="1500" i="1" spc="90" dirty="0" smtClean="0">
                <a:latin typeface="Arial"/>
                <a:cs typeface="Arial"/>
              </a:rPr>
              <a:t> </a:t>
            </a:r>
            <a:r>
              <a:rPr lang="ru-RU" sz="1500" i="1" spc="-5" dirty="0" smtClean="0">
                <a:latin typeface="Arial"/>
                <a:cs typeface="Arial"/>
              </a:rPr>
              <a:t>41,1%</a:t>
            </a:r>
            <a:r>
              <a:rPr lang="ru-RU" sz="1500" dirty="0">
                <a:latin typeface="Arial"/>
                <a:cs typeface="Arial"/>
              </a:rPr>
              <a:t> </a:t>
            </a:r>
            <a:r>
              <a:rPr lang="ru-RU" sz="1500" i="1" dirty="0" smtClean="0">
                <a:latin typeface="Arial"/>
                <a:cs typeface="Arial"/>
              </a:rPr>
              <a:t>рис</a:t>
            </a:r>
            <a:r>
              <a:rPr lang="ru-RU" sz="1500" i="1" spc="-5" dirty="0" smtClean="0">
                <a:latin typeface="Arial"/>
                <a:cs typeface="Arial"/>
              </a:rPr>
              <a:t>ко</a:t>
            </a:r>
            <a:r>
              <a:rPr lang="ru-RU" sz="1500" i="1" dirty="0" smtClean="0">
                <a:latin typeface="Arial"/>
                <a:cs typeface="Arial"/>
              </a:rPr>
              <a:t>в р</a:t>
            </a:r>
            <a:r>
              <a:rPr lang="ru-RU" sz="1500" i="1" spc="-10" dirty="0" smtClean="0">
                <a:latin typeface="Arial"/>
                <a:cs typeface="Arial"/>
              </a:rPr>
              <a:t>а</a:t>
            </a:r>
            <a:r>
              <a:rPr lang="ru-RU" sz="1500" i="1" spc="-5" dirty="0" smtClean="0">
                <a:latin typeface="Arial"/>
                <a:cs typeface="Arial"/>
              </a:rPr>
              <a:t>ка</a:t>
            </a:r>
            <a:r>
              <a:rPr lang="ru-RU" sz="1500" i="1" dirty="0" smtClean="0">
                <a:latin typeface="Arial"/>
                <a:cs typeface="Arial"/>
              </a:rPr>
              <a:t>, по сравнению </a:t>
            </a:r>
            <a:r>
              <a:rPr lang="ru-RU" sz="1500" i="1" spc="-10" dirty="0" smtClean="0">
                <a:latin typeface="Arial"/>
                <a:cs typeface="Arial"/>
              </a:rPr>
              <a:t>только </a:t>
            </a:r>
            <a:r>
              <a:rPr lang="ru-RU" sz="1500" i="1" dirty="0" smtClean="0">
                <a:latin typeface="Arial"/>
                <a:cs typeface="Arial"/>
              </a:rPr>
              <a:t>с 21,7% при </a:t>
            </a:r>
            <a:r>
              <a:rPr lang="ru-RU" sz="1500" i="1" spc="-5" dirty="0" smtClean="0">
                <a:latin typeface="Arial"/>
                <a:cs typeface="Arial"/>
              </a:rPr>
              <a:t>наличии </a:t>
            </a:r>
            <a:r>
              <a:rPr lang="ru-RU" sz="1500" i="1" spc="-10" dirty="0" smtClean="0">
                <a:latin typeface="Arial"/>
                <a:cs typeface="Arial"/>
              </a:rPr>
              <a:t>хотя </a:t>
            </a:r>
            <a:r>
              <a:rPr lang="ru-RU" sz="1500" i="1" spc="-5" dirty="0" smtClean="0">
                <a:latin typeface="Arial"/>
                <a:cs typeface="Arial"/>
              </a:rPr>
              <a:t>бы </a:t>
            </a:r>
            <a:r>
              <a:rPr lang="ru-RU" sz="1500" i="1" dirty="0" smtClean="0">
                <a:latin typeface="Arial"/>
                <a:cs typeface="Arial"/>
              </a:rPr>
              <a:t>одной  из </a:t>
            </a:r>
            <a:r>
              <a:rPr lang="ru-RU" sz="1500" i="1" spc="-10" dirty="0" smtClean="0">
                <a:latin typeface="Arial"/>
                <a:cs typeface="Arial"/>
              </a:rPr>
              <a:t>следующих </a:t>
            </a:r>
            <a:r>
              <a:rPr lang="ru-RU" sz="1500" i="1" spc="-5" dirty="0" smtClean="0">
                <a:latin typeface="Arial"/>
                <a:cs typeface="Arial"/>
              </a:rPr>
              <a:t>характеристик, относящихся </a:t>
            </a:r>
            <a:r>
              <a:rPr lang="ru-RU" sz="1500" i="1" dirty="0" smtClean="0">
                <a:latin typeface="Arial"/>
                <a:cs typeface="Arial"/>
              </a:rPr>
              <a:t>к </a:t>
            </a:r>
            <a:r>
              <a:rPr lang="ru-RU" sz="1500" i="1" spc="-10" dirty="0" smtClean="0">
                <a:latin typeface="Arial"/>
                <a:cs typeface="Arial"/>
              </a:rPr>
              <a:t>полипам:  размер </a:t>
            </a:r>
            <a:r>
              <a:rPr lang="ru-RU" sz="1500" i="1" spc="-5" dirty="0" smtClean="0">
                <a:latin typeface="Arial"/>
                <a:cs typeface="Arial"/>
              </a:rPr>
              <a:t>1 </a:t>
            </a:r>
            <a:r>
              <a:rPr lang="ru-RU" sz="1500" i="1" dirty="0" smtClean="0">
                <a:latin typeface="Arial"/>
                <a:cs typeface="Arial"/>
              </a:rPr>
              <a:t>см и </a:t>
            </a:r>
            <a:r>
              <a:rPr lang="ru-RU" sz="1500" i="1" spc="-5" dirty="0" smtClean="0">
                <a:latin typeface="Arial"/>
                <a:cs typeface="Arial"/>
              </a:rPr>
              <a:t>больше, </a:t>
            </a:r>
            <a:r>
              <a:rPr lang="ru-RU" sz="1500" i="1" spc="-15" dirty="0" smtClean="0">
                <a:latin typeface="Arial"/>
                <a:cs typeface="Arial"/>
              </a:rPr>
              <a:t>злокачественные </a:t>
            </a:r>
            <a:r>
              <a:rPr lang="ru-RU" sz="1500" i="1" spc="-5" dirty="0" smtClean="0">
                <a:latin typeface="Arial"/>
                <a:cs typeface="Arial"/>
              </a:rPr>
              <a:t>компоненты  </a:t>
            </a:r>
            <a:r>
              <a:rPr lang="ru-RU" sz="1500" i="1" spc="-10" dirty="0" smtClean="0">
                <a:latin typeface="Arial"/>
                <a:cs typeface="Arial"/>
              </a:rPr>
              <a:t>высокоуровневой дисплазии, </a:t>
            </a:r>
            <a:r>
              <a:rPr lang="ru-RU" sz="1500" i="1" spc="-5" dirty="0" smtClean="0">
                <a:latin typeface="Arial"/>
                <a:cs typeface="Arial"/>
              </a:rPr>
              <a:t>как минимум 3 </a:t>
            </a:r>
            <a:r>
              <a:rPr lang="ru-RU" sz="1500" i="1" spc="-10" dirty="0" smtClean="0">
                <a:latin typeface="Arial"/>
                <a:cs typeface="Arial"/>
              </a:rPr>
              <a:t>полипа </a:t>
            </a:r>
            <a:r>
              <a:rPr lang="ru-RU" sz="1500" i="1" spc="-5" dirty="0" smtClean="0">
                <a:latin typeface="Arial"/>
                <a:cs typeface="Arial"/>
              </a:rPr>
              <a:t>или  как минимум 1 проксимальный </a:t>
            </a:r>
            <a:r>
              <a:rPr lang="ru-RU" sz="1500" i="1" spc="-10" dirty="0" smtClean="0">
                <a:latin typeface="Arial"/>
                <a:cs typeface="Arial"/>
              </a:rPr>
              <a:t>полип»</a:t>
            </a:r>
            <a:r>
              <a:rPr lang="ru-RU" sz="1500" i="1" spc="-40" dirty="0" smtClean="0">
                <a:latin typeface="Arial"/>
                <a:cs typeface="Arial"/>
              </a:rPr>
              <a:t> </a:t>
            </a:r>
            <a:r>
              <a:rPr lang="ru-RU" sz="1500" spc="-5" dirty="0" smtClean="0">
                <a:solidFill>
                  <a:schemeClr val="tx2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[3]</a:t>
            </a:r>
            <a:r>
              <a:rPr lang="lv-LV" sz="1400" spc="-5" dirty="0">
                <a:solidFill>
                  <a:schemeClr val="tx2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 , </a:t>
            </a:r>
            <a:r>
              <a:rPr lang="lv-LV" sz="1400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5"/>
              </a:rPr>
              <a:t>[1</a:t>
            </a:r>
            <a:r>
              <a:rPr lang="lv-LV" sz="1600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5"/>
              </a:rPr>
              <a:t>]</a:t>
            </a:r>
            <a:r>
              <a:rPr lang="lv-LV" sz="1600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.</a:t>
            </a:r>
            <a:endParaRPr lang="ru-RU" sz="1600" spc="-5" dirty="0">
              <a:solidFill>
                <a:srgbClr val="CC0099"/>
              </a:solidFill>
              <a:uFill>
                <a:solidFill>
                  <a:srgbClr val="CC0099"/>
                </a:solidFill>
              </a:uFill>
              <a:latin typeface="Arial"/>
              <a:cs typeface="Arial"/>
            </a:endParaRPr>
          </a:p>
          <a:p>
            <a:pPr marL="29845" marR="115570" algn="just">
              <a:spcBef>
                <a:spcPts val="100"/>
              </a:spcBef>
              <a:tabLst>
                <a:tab pos="864869" algn="l"/>
                <a:tab pos="2790190" algn="l"/>
              </a:tabLst>
            </a:pPr>
            <a:r>
              <a:rPr lang="ru-RU" sz="1600" spc="-15" dirty="0" smtClean="0">
                <a:latin typeface="Arial"/>
                <a:cs typeface="Arial"/>
              </a:rPr>
              <a:t>Возможность полной </a:t>
            </a:r>
            <a:r>
              <a:rPr lang="ru-RU" sz="1600" spc="-15" dirty="0" err="1" smtClean="0">
                <a:latin typeface="Arial"/>
                <a:cs typeface="Arial"/>
              </a:rPr>
              <a:t>колоноскопии</a:t>
            </a:r>
            <a:r>
              <a:rPr lang="ru-RU" sz="1600" spc="-15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оценена на 20.085 исследованиях, </a:t>
            </a:r>
            <a:r>
              <a:rPr lang="ru-RU" sz="1600" spc="-10" dirty="0" smtClean="0">
                <a:latin typeface="Arial"/>
                <a:cs typeface="Arial"/>
              </a:rPr>
              <a:t>проведённых</a:t>
            </a:r>
            <a:r>
              <a:rPr lang="ru-RU" sz="1600" spc="135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2.681 </a:t>
            </a:r>
            <a:r>
              <a:rPr lang="ru-RU" sz="1600" spc="-5" dirty="0" err="1" smtClean="0">
                <a:latin typeface="Arial"/>
                <a:cs typeface="Arial"/>
              </a:rPr>
              <a:t>эндоскопистом</a:t>
            </a:r>
            <a:r>
              <a:rPr lang="ru-RU" sz="1600" spc="-5" dirty="0" smtClean="0">
                <a:latin typeface="Arial"/>
                <a:cs typeface="Arial"/>
              </a:rPr>
              <a:t>: </a:t>
            </a:r>
            <a:r>
              <a:rPr lang="ru-RU" sz="1500" i="1" dirty="0" smtClean="0">
                <a:latin typeface="Arial"/>
                <a:cs typeface="Arial"/>
              </a:rPr>
              <a:t>«К </a:t>
            </a:r>
            <a:r>
              <a:rPr lang="ru-RU" sz="1500" i="1" spc="-10" dirty="0" smtClean="0">
                <a:latin typeface="Arial"/>
                <a:cs typeface="Arial"/>
              </a:rPr>
              <a:t>сожалению </a:t>
            </a:r>
            <a:r>
              <a:rPr lang="ru-RU" sz="1500" i="1" dirty="0" smtClean="0">
                <a:latin typeface="Arial"/>
                <a:cs typeface="Arial"/>
              </a:rPr>
              <a:t>в </a:t>
            </a:r>
            <a:r>
              <a:rPr lang="ru-RU" sz="1500" i="1" spc="-10" dirty="0" smtClean="0">
                <a:latin typeface="Arial"/>
                <a:cs typeface="Arial"/>
              </a:rPr>
              <a:t>Великобритании</a:t>
            </a:r>
            <a:r>
              <a:rPr lang="ru-RU" sz="1500" dirty="0" smtClean="0">
                <a:latin typeface="Arial"/>
                <a:cs typeface="Arial"/>
              </a:rPr>
              <a:t> </a:t>
            </a:r>
            <a:r>
              <a:rPr lang="ru-RU" sz="1500" i="1" spc="-5" dirty="0" smtClean="0">
                <a:latin typeface="Arial"/>
                <a:cs typeface="Arial"/>
              </a:rPr>
              <a:t>п</a:t>
            </a:r>
            <a:r>
              <a:rPr lang="ru-RU" sz="1500" i="1" spc="-30" dirty="0" smtClean="0">
                <a:latin typeface="Arial"/>
                <a:cs typeface="Arial"/>
              </a:rPr>
              <a:t>о</a:t>
            </a:r>
            <a:r>
              <a:rPr lang="ru-RU" sz="1500" i="1" spc="-10" dirty="0" smtClean="0">
                <a:latin typeface="Arial"/>
                <a:cs typeface="Arial"/>
              </a:rPr>
              <a:t>л</a:t>
            </a:r>
            <a:r>
              <a:rPr lang="ru-RU" sz="1500" i="1" spc="-5" dirty="0" smtClean="0">
                <a:latin typeface="Arial"/>
                <a:cs typeface="Arial"/>
              </a:rPr>
              <a:t>н</a:t>
            </a:r>
            <a:r>
              <a:rPr lang="ru-RU" sz="1500" i="1" spc="5" dirty="0" smtClean="0">
                <a:latin typeface="Arial"/>
                <a:cs typeface="Arial"/>
              </a:rPr>
              <a:t>о</a:t>
            </a:r>
            <a:r>
              <a:rPr lang="ru-RU" sz="1500" i="1" dirty="0" smtClean="0">
                <a:latin typeface="Arial"/>
                <a:cs typeface="Arial"/>
              </a:rPr>
              <a:t>е </a:t>
            </a:r>
            <a:r>
              <a:rPr lang="ru-RU" sz="1500" i="1" spc="-5" dirty="0" err="1" smtClean="0">
                <a:latin typeface="Arial"/>
                <a:cs typeface="Arial"/>
              </a:rPr>
              <a:t>к</a:t>
            </a:r>
            <a:r>
              <a:rPr lang="ru-RU" sz="1500" i="1" spc="-35" dirty="0" err="1" smtClean="0">
                <a:latin typeface="Arial"/>
                <a:cs typeface="Arial"/>
              </a:rPr>
              <a:t>о</a:t>
            </a:r>
            <a:r>
              <a:rPr lang="ru-RU" sz="1500" i="1" spc="-10" dirty="0" err="1" smtClean="0">
                <a:latin typeface="Arial"/>
                <a:cs typeface="Arial"/>
              </a:rPr>
              <a:t>л</a:t>
            </a:r>
            <a:r>
              <a:rPr lang="ru-RU" sz="1500" i="1" dirty="0" err="1" smtClean="0">
                <a:latin typeface="Arial"/>
                <a:cs typeface="Arial"/>
              </a:rPr>
              <a:t>о</a:t>
            </a:r>
            <a:r>
              <a:rPr lang="ru-RU" sz="1500" i="1" spc="-5" dirty="0" err="1" smtClean="0">
                <a:latin typeface="Arial"/>
                <a:cs typeface="Arial"/>
              </a:rPr>
              <a:t>н</a:t>
            </a:r>
            <a:r>
              <a:rPr lang="ru-RU" sz="1500" i="1" spc="5" dirty="0" err="1" smtClean="0">
                <a:latin typeface="Arial"/>
                <a:cs typeface="Arial"/>
              </a:rPr>
              <a:t>о</a:t>
            </a:r>
            <a:r>
              <a:rPr lang="ru-RU" sz="1500" i="1" dirty="0" err="1" smtClean="0">
                <a:latin typeface="Arial"/>
                <a:cs typeface="Arial"/>
              </a:rPr>
              <a:t>с</a:t>
            </a:r>
            <a:r>
              <a:rPr lang="ru-RU" sz="1500" i="1" spc="-5" dirty="0" err="1" smtClean="0">
                <a:latin typeface="Arial"/>
                <a:cs typeface="Arial"/>
              </a:rPr>
              <a:t>к</a:t>
            </a:r>
            <a:r>
              <a:rPr lang="ru-RU" sz="1500" i="1" dirty="0" err="1" smtClean="0">
                <a:latin typeface="Arial"/>
                <a:cs typeface="Arial"/>
              </a:rPr>
              <a:t>о</a:t>
            </a:r>
            <a:r>
              <a:rPr lang="ru-RU" sz="1500" i="1" spc="-5" dirty="0" err="1" smtClean="0">
                <a:latin typeface="Arial"/>
                <a:cs typeface="Arial"/>
              </a:rPr>
              <a:t>п</a:t>
            </a:r>
            <a:r>
              <a:rPr lang="ru-RU" sz="1500" i="1" spc="5" dirty="0" err="1" smtClean="0">
                <a:latin typeface="Arial"/>
                <a:cs typeface="Arial"/>
              </a:rPr>
              <a:t>и</a:t>
            </a:r>
            <a:r>
              <a:rPr lang="ru-RU" sz="1500" i="1" dirty="0" err="1" smtClean="0">
                <a:latin typeface="Arial"/>
                <a:cs typeface="Arial"/>
              </a:rPr>
              <a:t>ч</a:t>
            </a:r>
            <a:r>
              <a:rPr lang="ru-RU" sz="1500" i="1" spc="-15" dirty="0" err="1" smtClean="0">
                <a:latin typeface="Arial"/>
                <a:cs typeface="Arial"/>
              </a:rPr>
              <a:t>е</a:t>
            </a:r>
            <a:r>
              <a:rPr lang="ru-RU" sz="1500" i="1" dirty="0" err="1" smtClean="0">
                <a:latin typeface="Arial"/>
                <a:cs typeface="Arial"/>
              </a:rPr>
              <a:t>с</a:t>
            </a:r>
            <a:r>
              <a:rPr lang="ru-RU" sz="1500" i="1" spc="-5" dirty="0" err="1" smtClean="0">
                <a:latin typeface="Arial"/>
                <a:cs typeface="Arial"/>
              </a:rPr>
              <a:t>к</a:t>
            </a:r>
            <a:r>
              <a:rPr lang="ru-RU" sz="1500" i="1" dirty="0" err="1" smtClean="0">
                <a:latin typeface="Arial"/>
                <a:cs typeface="Arial"/>
              </a:rPr>
              <a:t>ое</a:t>
            </a:r>
            <a:r>
              <a:rPr lang="ru-RU" sz="1500" i="1" dirty="0" smtClean="0">
                <a:latin typeface="Arial"/>
                <a:cs typeface="Arial"/>
              </a:rPr>
              <a:t> и</a:t>
            </a:r>
            <a:r>
              <a:rPr lang="ru-RU" sz="1500" i="1" spc="-10" dirty="0" smtClean="0">
                <a:latin typeface="Arial"/>
                <a:cs typeface="Arial"/>
              </a:rPr>
              <a:t>ссле</a:t>
            </a:r>
            <a:r>
              <a:rPr lang="ru-RU" sz="1500" i="1" dirty="0" smtClean="0">
                <a:latin typeface="Arial"/>
                <a:cs typeface="Arial"/>
              </a:rPr>
              <a:t>до</a:t>
            </a:r>
            <a:r>
              <a:rPr lang="ru-RU" sz="1500" i="1" spc="-40" dirty="0" smtClean="0">
                <a:latin typeface="Arial"/>
                <a:cs typeface="Arial"/>
              </a:rPr>
              <a:t>в</a:t>
            </a:r>
            <a:r>
              <a:rPr lang="ru-RU" sz="1500" i="1" dirty="0" smtClean="0">
                <a:latin typeface="Arial"/>
                <a:cs typeface="Arial"/>
              </a:rPr>
              <a:t>а</a:t>
            </a:r>
            <a:r>
              <a:rPr lang="ru-RU" sz="1500" i="1" spc="-5" dirty="0" smtClean="0">
                <a:latin typeface="Arial"/>
                <a:cs typeface="Arial"/>
              </a:rPr>
              <a:t>н</a:t>
            </a:r>
            <a:r>
              <a:rPr lang="ru-RU" sz="1500" i="1" spc="5" dirty="0" smtClean="0">
                <a:latin typeface="Arial"/>
                <a:cs typeface="Arial"/>
              </a:rPr>
              <a:t>и</a:t>
            </a:r>
            <a:r>
              <a:rPr lang="ru-RU" sz="1500" i="1" dirty="0" smtClean="0">
                <a:latin typeface="Arial"/>
                <a:cs typeface="Arial"/>
              </a:rPr>
              <a:t>е до цекум д</a:t>
            </a:r>
            <a:r>
              <a:rPr lang="ru-RU" sz="1500" i="1" spc="-5" dirty="0" smtClean="0">
                <a:latin typeface="Arial"/>
                <a:cs typeface="Arial"/>
              </a:rPr>
              <a:t>остигается </a:t>
            </a:r>
            <a:r>
              <a:rPr lang="ru-RU" sz="1500" i="1" spc="-10" dirty="0" smtClean="0">
                <a:latin typeface="Arial"/>
                <a:cs typeface="Arial"/>
              </a:rPr>
              <a:t>только </a:t>
            </a:r>
            <a:r>
              <a:rPr lang="ru-RU" sz="1500" i="1" dirty="0" smtClean="0">
                <a:latin typeface="Arial"/>
                <a:cs typeface="Arial"/>
              </a:rPr>
              <a:t>в 70% </a:t>
            </a:r>
            <a:r>
              <a:rPr lang="ru-RU" sz="1500" i="1" spc="-5" dirty="0" smtClean="0">
                <a:latin typeface="Arial"/>
                <a:cs typeface="Arial"/>
              </a:rPr>
              <a:t>случаев»</a:t>
            </a:r>
            <a:r>
              <a:rPr lang="ru-RU" sz="1500" i="1" spc="-15" dirty="0" smtClean="0">
                <a:latin typeface="Arial"/>
                <a:cs typeface="Arial"/>
              </a:rPr>
              <a:t> </a:t>
            </a:r>
            <a:r>
              <a:rPr lang="ru-RU" sz="1500" u="heavy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6"/>
              </a:rPr>
              <a:t>[4]</a:t>
            </a:r>
            <a:r>
              <a:rPr lang="ru-RU" sz="1500" spc="-5" dirty="0" smtClean="0">
                <a:latin typeface="Arial"/>
                <a:cs typeface="Arial"/>
              </a:rPr>
              <a:t>.</a:t>
            </a:r>
            <a:endParaRPr lang="ru-RU" sz="1500" dirty="0" smtClean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380"/>
              </a:spcBef>
              <a:tabLst>
                <a:tab pos="515620" algn="l"/>
                <a:tab pos="1213485" algn="l"/>
                <a:tab pos="1381125" algn="l"/>
                <a:tab pos="2326640" algn="l"/>
                <a:tab pos="2532380" algn="l"/>
                <a:tab pos="3829050" algn="l"/>
              </a:tabLst>
            </a:pPr>
            <a:r>
              <a:rPr lang="ru-RU" sz="1600" spc="-10" dirty="0" smtClean="0">
                <a:latin typeface="Arial"/>
                <a:cs typeface="Arial"/>
              </a:rPr>
              <a:t>Эти цифры </a:t>
            </a:r>
            <a:r>
              <a:rPr lang="ru-RU" sz="1600" dirty="0" smtClean="0">
                <a:latin typeface="Arial"/>
                <a:cs typeface="Arial"/>
              </a:rPr>
              <a:t>п</a:t>
            </a:r>
            <a:r>
              <a:rPr lang="ru-RU" sz="1600" spc="-20" dirty="0" smtClean="0">
                <a:latin typeface="Arial"/>
                <a:cs typeface="Arial"/>
              </a:rPr>
              <a:t>о</a:t>
            </a:r>
            <a:r>
              <a:rPr lang="ru-RU" sz="1600" spc="-10" dirty="0" smtClean="0">
                <a:latin typeface="Arial"/>
                <a:cs typeface="Arial"/>
              </a:rPr>
              <a:t>з</a:t>
            </a:r>
            <a:r>
              <a:rPr lang="ru-RU" sz="1600" spc="-20" dirty="0" smtClean="0">
                <a:latin typeface="Arial"/>
                <a:cs typeface="Arial"/>
              </a:rPr>
              <a:t>в</a:t>
            </a:r>
            <a:r>
              <a:rPr lang="ru-RU" sz="1600" spc="-45" dirty="0" smtClean="0">
                <a:latin typeface="Arial"/>
                <a:cs typeface="Arial"/>
              </a:rPr>
              <a:t>о</a:t>
            </a:r>
            <a:r>
              <a:rPr lang="ru-RU" sz="1600" spc="-10" dirty="0" smtClean="0">
                <a:latin typeface="Arial"/>
                <a:cs typeface="Arial"/>
              </a:rPr>
              <a:t>ля</a:t>
            </a:r>
            <a:r>
              <a:rPr lang="ru-RU" sz="1600" spc="-40" dirty="0" smtClean="0">
                <a:latin typeface="Arial"/>
                <a:cs typeface="Arial"/>
              </a:rPr>
              <a:t>ю</a:t>
            </a:r>
            <a:r>
              <a:rPr lang="ru-RU" sz="1600" spc="-5" dirty="0" smtClean="0">
                <a:latin typeface="Arial"/>
                <a:cs typeface="Arial"/>
              </a:rPr>
              <a:t>т </a:t>
            </a:r>
            <a:r>
              <a:rPr lang="ru-RU" sz="1600" spc="-15" dirty="0" smtClean="0">
                <a:latin typeface="Arial"/>
                <a:cs typeface="Arial"/>
              </a:rPr>
              <a:t>заключить</a:t>
            </a:r>
            <a:r>
              <a:rPr lang="ru-RU" sz="1600" spc="-5" dirty="0" smtClean="0">
                <a:latin typeface="Arial"/>
                <a:cs typeface="Arial"/>
              </a:rPr>
              <a:t>,</a:t>
            </a:r>
            <a:r>
              <a:rPr lang="ru-RU" sz="1600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ч</a:t>
            </a:r>
            <a:r>
              <a:rPr lang="ru-RU" sz="1600" spc="-25" dirty="0" smtClean="0">
                <a:latin typeface="Arial"/>
                <a:cs typeface="Arial"/>
              </a:rPr>
              <a:t>т</a:t>
            </a:r>
            <a:r>
              <a:rPr lang="ru-RU" sz="1600" spc="-5" dirty="0" smtClean="0">
                <a:latin typeface="Arial"/>
                <a:cs typeface="Arial"/>
              </a:rPr>
              <a:t>о виновники </a:t>
            </a:r>
            <a:r>
              <a:rPr lang="ru-RU" sz="1600" spc="-10" dirty="0" smtClean="0">
                <a:latin typeface="Arial"/>
                <a:cs typeface="Arial"/>
              </a:rPr>
              <a:t>неполного осмотра колон </a:t>
            </a:r>
            <a:r>
              <a:rPr lang="ru-RU" sz="1600" spc="-15" dirty="0" smtClean="0">
                <a:latin typeface="Arial"/>
                <a:cs typeface="Arial"/>
              </a:rPr>
              <a:t>не эндоскописты, а авторы </a:t>
            </a:r>
            <a:r>
              <a:rPr lang="ru-RU" sz="1600" spc="30" dirty="0" smtClean="0">
                <a:latin typeface="Arial"/>
                <a:cs typeface="Arial"/>
              </a:rPr>
              <a:t>мануального </a:t>
            </a:r>
            <a:r>
              <a:rPr lang="ru-RU" sz="1600" spc="30" dirty="0" err="1" smtClean="0">
                <a:latin typeface="Arial"/>
                <a:cs typeface="Arial"/>
              </a:rPr>
              <a:t>метода</a:t>
            </a:r>
            <a:r>
              <a:rPr lang="ru-RU" sz="1600" spc="-10" dirty="0" err="1" smtClean="0">
                <a:latin typeface="Arial"/>
                <a:cs typeface="Arial"/>
              </a:rPr>
              <a:t>.интубационной</a:t>
            </a:r>
            <a:r>
              <a:rPr lang="ru-RU" sz="1600" spc="-10" dirty="0" smtClean="0">
                <a:latin typeface="Arial"/>
                <a:cs typeface="Arial"/>
              </a:rPr>
              <a:t> колоноскопии.</a:t>
            </a:r>
            <a:endParaRPr lang="ru-RU" sz="1600" dirty="0" smtClean="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178800" y="506476"/>
            <a:ext cx="763587" cy="2317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/>
          <p:cNvSpPr txBox="1">
            <a:spLocks/>
          </p:cNvSpPr>
          <p:nvPr/>
        </p:nvSpPr>
        <p:spPr>
          <a:xfrm>
            <a:off x="8825928" y="6611575"/>
            <a:ext cx="24892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650"/>
              </a:lnSpc>
            </a:pPr>
            <a:r>
              <a:rPr lang="ru-RU" dirty="0" smtClean="0"/>
              <a:t>2</a:t>
            </a:r>
            <a:endParaRPr lang="en-US" dirty="0"/>
          </a:p>
        </p:txBody>
      </p:sp>
      <p:sp>
        <p:nvSpPr>
          <p:cNvPr id="13" name="object 23"/>
          <p:cNvSpPr txBox="1"/>
          <p:nvPr/>
        </p:nvSpPr>
        <p:spPr>
          <a:xfrm>
            <a:off x="487362" y="188912"/>
            <a:ext cx="7533005" cy="562975"/>
          </a:xfrm>
          <a:prstGeom prst="rect">
            <a:avLst/>
          </a:prstGeom>
          <a:solidFill>
            <a:srgbClr val="5CD430"/>
          </a:solidFill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1600" b="1" i="1" spc="-5" dirty="0" err="1" smtClean="0">
                <a:latin typeface="Arial"/>
                <a:cs typeface="Arial"/>
              </a:rPr>
              <a:t>Перспективы</a:t>
            </a:r>
            <a:r>
              <a:rPr sz="1600" b="1" i="1" spc="-5" dirty="0" smtClean="0">
                <a:latin typeface="Arial"/>
                <a:cs typeface="Arial"/>
              </a:rPr>
              <a:t> </a:t>
            </a:r>
            <a:r>
              <a:rPr lang="ru-RU" sz="1600" b="1" i="1" spc="-5" dirty="0" smtClean="0">
                <a:latin typeface="Arial"/>
                <a:cs typeface="Arial"/>
              </a:rPr>
              <a:t>скрининга и лечения </a:t>
            </a:r>
            <a:r>
              <a:rPr lang="ru-RU" sz="1600" b="1" i="1" spc="-25" dirty="0" smtClean="0">
                <a:latin typeface="Arial"/>
                <a:cs typeface="Arial"/>
              </a:rPr>
              <a:t>рака колон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b="1" i="1" spc="-5" dirty="0">
                <a:latin typeface="Arial"/>
                <a:cs typeface="Arial"/>
              </a:rPr>
              <a:t>Часть 3. Амануальный метод интубационной колоноскопии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8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5615" y="851433"/>
            <a:ext cx="8415655" cy="1342034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65"/>
              </a:spcBef>
            </a:pPr>
            <a:r>
              <a:rPr lang="ru-RU" sz="1600" b="1" spc="-5" dirty="0">
                <a:latin typeface="Arial"/>
                <a:cs typeface="Arial"/>
              </a:rPr>
              <a:t>3</a:t>
            </a:r>
            <a:r>
              <a:rPr sz="1600" b="1" spc="-5" dirty="0" smtClean="0">
                <a:latin typeface="Arial"/>
                <a:cs typeface="Arial"/>
              </a:rPr>
              <a:t>.</a:t>
            </a:r>
            <a:r>
              <a:rPr lang="ru-RU" sz="1600" b="1" spc="-5" dirty="0" smtClean="0">
                <a:latin typeface="Arial"/>
                <a:cs typeface="Arial"/>
              </a:rPr>
              <a:t> Выпрямление-укорочения </a:t>
            </a:r>
            <a:r>
              <a:rPr lang="ru-RU" sz="1600" b="1" spc="-5" dirty="0">
                <a:latin typeface="Arial"/>
                <a:cs typeface="Arial"/>
              </a:rPr>
              <a:t>колон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lang="ru-RU" sz="1600" b="1" spc="-5" dirty="0" smtClean="0">
                <a:latin typeface="Arial"/>
                <a:cs typeface="Arial"/>
              </a:rPr>
              <a:t>- условие мануальной колоноскопии</a:t>
            </a:r>
            <a:endParaRPr sz="1600" b="1" spc="-5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370"/>
              </a:spcBef>
            </a:pPr>
            <a:r>
              <a:rPr lang="ru-RU" sz="1600" spc="-15" dirty="0" smtClean="0">
                <a:latin typeface="Arial"/>
                <a:cs typeface="Arial"/>
              </a:rPr>
              <a:t>Введение </a:t>
            </a:r>
            <a:r>
              <a:rPr sz="1600" spc="-15" dirty="0" smtClean="0">
                <a:latin typeface="Arial"/>
                <a:cs typeface="Arial"/>
              </a:rPr>
              <a:t>1,6-метров</a:t>
            </a:r>
            <a:r>
              <a:rPr lang="ru-RU" sz="1600" spc="-15" dirty="0" smtClean="0">
                <a:latin typeface="Arial"/>
                <a:cs typeface="Arial"/>
              </a:rPr>
              <a:t>ой эндоскопической трубки осуществляется </a:t>
            </a:r>
            <a:r>
              <a:rPr lang="ru-RU" sz="1600" spc="-5" dirty="0" smtClean="0">
                <a:latin typeface="Arial"/>
                <a:cs typeface="Arial"/>
              </a:rPr>
              <a:t>руками врача путем выпрямления-укорочения колон; э</a:t>
            </a:r>
            <a:r>
              <a:rPr sz="1600" spc="-5" dirty="0" err="1" smtClean="0">
                <a:latin typeface="Arial"/>
                <a:cs typeface="Arial"/>
              </a:rPr>
              <a:t>ндоскоп</a:t>
            </a:r>
            <a:r>
              <a:rPr sz="1600" spc="-5" dirty="0" smtClean="0">
                <a:latin typeface="Arial"/>
                <a:cs typeface="Arial"/>
              </a:rPr>
              <a:t>, </a:t>
            </a:r>
            <a:r>
              <a:rPr sz="1600" spc="-5" dirty="0" err="1" smtClean="0">
                <a:latin typeface="Arial"/>
                <a:cs typeface="Arial"/>
              </a:rPr>
              <a:t>поглощённый</a:t>
            </a:r>
            <a:r>
              <a:rPr sz="1600" spc="-5" dirty="0" smtClean="0">
                <a:latin typeface="Arial"/>
                <a:cs typeface="Arial"/>
              </a:rPr>
              <a:t> «</a:t>
            </a:r>
            <a:r>
              <a:rPr sz="1600" spc="-5" dirty="0" err="1" smtClean="0">
                <a:latin typeface="Arial"/>
                <a:cs typeface="Arial"/>
              </a:rPr>
              <a:t>сигмой</a:t>
            </a:r>
            <a:r>
              <a:rPr sz="1600" spc="-5" dirty="0" smtClean="0">
                <a:latin typeface="Arial"/>
                <a:cs typeface="Arial"/>
              </a:rPr>
              <a:t>» </a:t>
            </a:r>
            <a:r>
              <a:rPr sz="1600" dirty="0" err="1" smtClean="0">
                <a:latin typeface="Arial"/>
                <a:cs typeface="Arial"/>
              </a:rPr>
              <a:t>или</a:t>
            </a:r>
            <a:r>
              <a:rPr sz="1600" dirty="0" smtClean="0">
                <a:latin typeface="Arial"/>
                <a:cs typeface="Arial"/>
              </a:rPr>
              <a:t> </a:t>
            </a:r>
            <a:r>
              <a:rPr sz="1600" spc="-10" dirty="0" smtClean="0">
                <a:latin typeface="Arial"/>
                <a:cs typeface="Arial"/>
              </a:rPr>
              <a:t>«</a:t>
            </a:r>
            <a:r>
              <a:rPr sz="1600" spc="-10" dirty="0" err="1" smtClean="0">
                <a:latin typeface="Arial"/>
                <a:cs typeface="Arial"/>
              </a:rPr>
              <a:t>поперечкой</a:t>
            </a:r>
            <a:r>
              <a:rPr sz="1600" spc="-10" dirty="0" smtClean="0">
                <a:latin typeface="Arial"/>
                <a:cs typeface="Arial"/>
              </a:rPr>
              <a:t>», </a:t>
            </a:r>
            <a:r>
              <a:rPr sz="1600" spc="-10" dirty="0" err="1" smtClean="0">
                <a:latin typeface="Arial"/>
                <a:cs typeface="Arial"/>
              </a:rPr>
              <a:t>никогда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sz="1600" spc="-10" dirty="0" err="1" smtClean="0">
                <a:latin typeface="Arial"/>
                <a:cs typeface="Arial"/>
              </a:rPr>
              <a:t>не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sz="1600" spc="-10" dirty="0" err="1" smtClean="0">
                <a:latin typeface="Arial"/>
                <a:cs typeface="Arial"/>
              </a:rPr>
              <a:t>достигнет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sz="1600" spc="-5" dirty="0" err="1" smtClean="0">
                <a:latin typeface="Arial"/>
                <a:cs typeface="Arial"/>
              </a:rPr>
              <a:t>цекум</a:t>
            </a:r>
            <a:r>
              <a:rPr sz="1600" spc="-5" dirty="0" smtClean="0">
                <a:latin typeface="Arial"/>
                <a:cs typeface="Arial"/>
              </a:rPr>
              <a:t>. </a:t>
            </a:r>
            <a:r>
              <a:rPr lang="ru-RU" sz="1600" spc="-5" dirty="0" smtClean="0">
                <a:latin typeface="Arial"/>
                <a:cs typeface="Arial"/>
              </a:rPr>
              <a:t>Трудности экстраинтестинальной 1-сильной мануальной интубации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в числе </a:t>
            </a:r>
            <a:r>
              <a:rPr sz="1600" spc="-5" dirty="0" err="1" smtClean="0">
                <a:latin typeface="Arial"/>
                <a:cs typeface="Arial"/>
              </a:rPr>
              <a:t>причин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sz="1600" spc="-5" dirty="0" err="1" smtClean="0">
                <a:latin typeface="Arial"/>
                <a:cs typeface="Arial"/>
              </a:rPr>
              <a:t>пропуска</a:t>
            </a:r>
            <a:r>
              <a:rPr sz="1600" spc="-5" dirty="0" smtClean="0">
                <a:latin typeface="Arial"/>
                <a:cs typeface="Arial"/>
              </a:rPr>
              <a:t> 32,8% </a:t>
            </a:r>
            <a:r>
              <a:rPr sz="1600" spc="-10" dirty="0" err="1" smtClean="0">
                <a:latin typeface="Arial"/>
                <a:cs typeface="Arial"/>
              </a:rPr>
              <a:t>полипов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и 31,4% </a:t>
            </a:r>
            <a:r>
              <a:rPr sz="1600" spc="-10" dirty="0" err="1" smtClean="0">
                <a:latin typeface="Arial"/>
                <a:cs typeface="Arial"/>
              </a:rPr>
              <a:t>аденом</a:t>
            </a:r>
            <a:r>
              <a:rPr sz="1600" spc="390" dirty="0" smtClean="0">
                <a:latin typeface="Arial"/>
                <a:cs typeface="Arial"/>
              </a:rPr>
              <a:t> </a:t>
            </a:r>
            <a:r>
              <a:rPr sz="1600" u="heavy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2"/>
              </a:rPr>
              <a:t>[5]</a:t>
            </a:r>
            <a:r>
              <a:rPr sz="1600" spc="-5" dirty="0" smtClean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3339" y="5673344"/>
            <a:ext cx="5103495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Для достижения слепой </a:t>
            </a:r>
            <a:r>
              <a:rPr sz="1400" dirty="0" err="1">
                <a:latin typeface="Arial"/>
                <a:cs typeface="Arial"/>
              </a:rPr>
              <a:t>кишки</a:t>
            </a:r>
            <a:r>
              <a:rPr sz="1400" dirty="0">
                <a:latin typeface="Arial"/>
                <a:cs typeface="Arial"/>
              </a:rPr>
              <a:t> </a:t>
            </a:r>
            <a:r>
              <a:rPr lang="ru-RU" sz="1400" dirty="0" smtClean="0">
                <a:latin typeface="Arial"/>
                <a:cs typeface="Arial"/>
              </a:rPr>
              <a:t>число естественных </a:t>
            </a:r>
            <a:r>
              <a:rPr sz="1400" dirty="0" err="1" smtClean="0">
                <a:latin typeface="Arial"/>
                <a:cs typeface="Arial"/>
              </a:rPr>
              <a:t>изгиб</a:t>
            </a:r>
            <a:r>
              <a:rPr lang="ru-RU" sz="1400" dirty="0" smtClean="0">
                <a:latin typeface="Arial"/>
                <a:cs typeface="Arial"/>
              </a:rPr>
              <a:t>ов</a:t>
            </a:r>
            <a:r>
              <a:rPr sz="1400" dirty="0" smtClean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колон </a:t>
            </a:r>
            <a:r>
              <a:rPr sz="1400" spc="-10" dirty="0">
                <a:latin typeface="Arial"/>
                <a:cs typeface="Arial"/>
              </a:rPr>
              <a:t>надо  </a:t>
            </a:r>
            <a:r>
              <a:rPr sz="1400" spc="-5" dirty="0">
                <a:latin typeface="Arial"/>
                <a:cs typeface="Arial"/>
              </a:rPr>
              <a:t>уменьшить </a:t>
            </a:r>
            <a:r>
              <a:rPr sz="1400" dirty="0">
                <a:latin typeface="Arial"/>
                <a:cs typeface="Arial"/>
              </a:rPr>
              <a:t>в </a:t>
            </a:r>
            <a:r>
              <a:rPr sz="1400" spc="-5" dirty="0">
                <a:latin typeface="Arial"/>
                <a:cs typeface="Arial"/>
              </a:rPr>
              <a:t>3-4 </a:t>
            </a:r>
            <a:r>
              <a:rPr sz="1400" spc="-10" dirty="0">
                <a:latin typeface="Arial"/>
                <a:cs typeface="Arial"/>
              </a:rPr>
              <a:t>раза </a:t>
            </a:r>
            <a:r>
              <a:rPr sz="1400" dirty="0">
                <a:latin typeface="Arial"/>
                <a:cs typeface="Arial"/>
              </a:rPr>
              <a:t>и </a:t>
            </a:r>
            <a:r>
              <a:rPr sz="1400" spc="-10" dirty="0">
                <a:latin typeface="Arial"/>
                <a:cs typeface="Arial"/>
              </a:rPr>
              <a:t>укоротить </a:t>
            </a:r>
            <a:r>
              <a:rPr sz="1400" spc="-5" dirty="0">
                <a:latin typeface="Arial"/>
                <a:cs typeface="Arial"/>
              </a:rPr>
              <a:t>ее </a:t>
            </a:r>
            <a:r>
              <a:rPr sz="1400" spc="-5" dirty="0" err="1">
                <a:latin typeface="Arial"/>
                <a:cs typeface="Arial"/>
              </a:rPr>
              <a:t>ось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lang="ru-RU" sz="1400" spc="-5" dirty="0" smtClean="0">
                <a:latin typeface="Arial"/>
                <a:cs typeface="Arial"/>
              </a:rPr>
              <a:t>в 2 раза - </a:t>
            </a:r>
            <a:r>
              <a:rPr sz="1400" spc="-10" dirty="0" err="1" smtClean="0">
                <a:latin typeface="Arial"/>
                <a:cs typeface="Arial"/>
              </a:rPr>
              <a:t>до</a:t>
            </a:r>
            <a:r>
              <a:rPr sz="1400" spc="-10" dirty="0" smtClean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70-80 </a:t>
            </a:r>
            <a:r>
              <a:rPr sz="1400" spc="-5" dirty="0">
                <a:latin typeface="Arial"/>
                <a:cs typeface="Arial"/>
              </a:rPr>
              <a:t>см. </a:t>
            </a:r>
            <a:r>
              <a:rPr sz="1400" spc="-10" dirty="0" err="1">
                <a:latin typeface="Arial"/>
                <a:cs typeface="Arial"/>
              </a:rPr>
              <a:t>Это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15" dirty="0" err="1" smtClean="0">
                <a:latin typeface="Arial"/>
                <a:cs typeface="Arial"/>
              </a:rPr>
              <a:t>достигается</a:t>
            </a:r>
            <a:r>
              <a:rPr sz="1400" spc="-15" dirty="0" smtClean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поступательно-возвратными </a:t>
            </a:r>
            <a:r>
              <a:rPr sz="1400" dirty="0">
                <a:latin typeface="Arial"/>
                <a:cs typeface="Arial"/>
              </a:rPr>
              <a:t>и </a:t>
            </a:r>
            <a:r>
              <a:rPr sz="1400" spc="-10" dirty="0" err="1">
                <a:latin typeface="Arial"/>
                <a:cs typeface="Arial"/>
              </a:rPr>
              <a:t>ротационными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 err="1" smtClean="0">
                <a:latin typeface="Arial"/>
                <a:cs typeface="Arial"/>
              </a:rPr>
              <a:t>перемещениями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5" dirty="0" err="1" smtClean="0">
                <a:latin typeface="Arial"/>
                <a:cs typeface="Arial"/>
              </a:rPr>
              <a:t>эндоскоп</a:t>
            </a:r>
            <a:r>
              <a:rPr lang="ru-RU" sz="1400" spc="-5" dirty="0" smtClean="0">
                <a:latin typeface="Arial"/>
                <a:cs typeface="Arial"/>
              </a:rPr>
              <a:t>ической трубки </a:t>
            </a:r>
            <a:r>
              <a:rPr sz="1400" spc="-40" dirty="0" smtClean="0"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3"/>
              </a:rPr>
              <a:t>[6]</a:t>
            </a:r>
            <a:r>
              <a:rPr sz="1400" dirty="0">
                <a:solidFill>
                  <a:srgbClr val="990033"/>
                </a:solidFill>
                <a:latin typeface="Arial"/>
                <a:cs typeface="Arial"/>
              </a:rPr>
              <a:t>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5612" y="2301811"/>
            <a:ext cx="2533650" cy="3363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09976" y="2311336"/>
            <a:ext cx="2427224" cy="3341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5612" y="5208587"/>
            <a:ext cx="2533650" cy="457200"/>
          </a:xfrm>
          <a:prstGeom prst="rect">
            <a:avLst/>
          </a:prstGeom>
          <a:solidFill>
            <a:srgbClr val="000000">
              <a:alpha val="67842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R="28575" algn="ctr">
              <a:lnSpc>
                <a:spcPts val="1645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Естественная</a:t>
            </a:r>
            <a:endParaRPr sz="1400">
              <a:latin typeface="Arial"/>
              <a:cs typeface="Arial"/>
            </a:endParaRPr>
          </a:p>
          <a:p>
            <a:pPr marL="9525" algn="ctr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конфигурация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колон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09912" y="5230812"/>
            <a:ext cx="2427605" cy="422275"/>
          </a:xfrm>
          <a:prstGeom prst="rect">
            <a:avLst/>
          </a:prstGeom>
          <a:solidFill>
            <a:srgbClr val="000000">
              <a:alpha val="67842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242570">
              <a:lnSpc>
                <a:spcPts val="1645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Полная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колоноскопия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endParaRPr sz="1400">
              <a:latin typeface="Arial"/>
              <a:cs typeface="Arial"/>
            </a:endParaRPr>
          </a:p>
          <a:p>
            <a:pPr marL="280670">
              <a:lnSpc>
                <a:spcPts val="1680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эндоскоп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достиг</a:t>
            </a:r>
            <a:r>
              <a:rPr sz="1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цекум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29351" y="2341626"/>
            <a:ext cx="2976499" cy="41353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78800" y="506476"/>
            <a:ext cx="763587" cy="2317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86801" y="180975"/>
            <a:ext cx="763587" cy="2317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8753475" y="6474789"/>
            <a:ext cx="24892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lang="ru-RU" dirty="0" smtClean="0"/>
              <a:t>3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5729351" y="2336736"/>
            <a:ext cx="2976499" cy="414026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543800" y="5410200"/>
            <a:ext cx="1285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41275"/>
            <a:r>
              <a:rPr lang="ru-RU" sz="1100" b="1" spc="-5" dirty="0" smtClean="0">
                <a:latin typeface="Arial"/>
                <a:cs typeface="Arial"/>
              </a:rPr>
              <a:t>П</a:t>
            </a:r>
            <a:r>
              <a:rPr lang="ru-RU" sz="1100" b="1" spc="-10" dirty="0" smtClean="0">
                <a:latin typeface="Arial"/>
                <a:cs typeface="Arial"/>
              </a:rPr>
              <a:t>р</a:t>
            </a:r>
            <a:r>
              <a:rPr lang="ru-RU" sz="1100" b="1" spc="-15" dirty="0" smtClean="0">
                <a:latin typeface="Arial"/>
                <a:cs typeface="Arial"/>
              </a:rPr>
              <a:t>и</a:t>
            </a:r>
            <a:r>
              <a:rPr lang="ru-RU" sz="1100" b="1" spc="-10" dirty="0" smtClean="0">
                <a:latin typeface="Arial"/>
                <a:cs typeface="Arial"/>
              </a:rPr>
              <a:t>ем</a:t>
            </a:r>
            <a:r>
              <a:rPr lang="ru-RU" sz="1100" b="1" spc="-5" dirty="0" smtClean="0">
                <a:latin typeface="Arial"/>
                <a:cs typeface="Arial"/>
              </a:rPr>
              <a:t>ы  экстраинтести-нального </a:t>
            </a:r>
            <a:r>
              <a:rPr lang="ru-RU" sz="1100" b="1" spc="-10" dirty="0" smtClean="0">
                <a:latin typeface="Arial"/>
                <a:cs typeface="Arial"/>
              </a:rPr>
              <a:t>в</a:t>
            </a:r>
            <a:r>
              <a:rPr lang="ru-RU" sz="1100" b="1" spc="-5" dirty="0" smtClean="0">
                <a:latin typeface="Arial"/>
                <a:cs typeface="Arial"/>
              </a:rPr>
              <a:t>ы</a:t>
            </a:r>
            <a:r>
              <a:rPr lang="ru-RU" sz="1100" b="1" spc="-15" dirty="0" smtClean="0">
                <a:latin typeface="Arial"/>
                <a:cs typeface="Arial"/>
              </a:rPr>
              <a:t>п</a:t>
            </a:r>
            <a:r>
              <a:rPr lang="ru-RU" sz="1100" b="1" spc="-20" dirty="0" smtClean="0">
                <a:latin typeface="Arial"/>
                <a:cs typeface="Arial"/>
              </a:rPr>
              <a:t>р</a:t>
            </a:r>
            <a:r>
              <a:rPr lang="ru-RU" sz="1100" b="1" spc="-15" dirty="0" smtClean="0">
                <a:latin typeface="Arial"/>
                <a:cs typeface="Arial"/>
              </a:rPr>
              <a:t>я</a:t>
            </a:r>
            <a:r>
              <a:rPr lang="ru-RU" sz="1100" b="1" spc="-5" dirty="0" smtClean="0">
                <a:latin typeface="Arial"/>
                <a:cs typeface="Arial"/>
              </a:rPr>
              <a:t>мления-</a:t>
            </a:r>
            <a:r>
              <a:rPr lang="ru-RU" sz="1100" b="1" spc="-20" dirty="0" smtClean="0">
                <a:latin typeface="Arial"/>
                <a:cs typeface="Arial"/>
              </a:rPr>
              <a:t>у</a:t>
            </a:r>
            <a:r>
              <a:rPr lang="ru-RU" sz="1100" b="1" dirty="0" smtClean="0">
                <a:latin typeface="Arial"/>
                <a:cs typeface="Arial"/>
              </a:rPr>
              <a:t>к</a:t>
            </a:r>
            <a:r>
              <a:rPr lang="ru-RU" sz="1100" b="1" spc="-10" dirty="0" smtClean="0">
                <a:latin typeface="Arial"/>
                <a:cs typeface="Arial"/>
              </a:rPr>
              <a:t>ор</a:t>
            </a:r>
            <a:r>
              <a:rPr lang="ru-RU" sz="1100" b="1" spc="-40" dirty="0" smtClean="0">
                <a:latin typeface="Arial"/>
                <a:cs typeface="Arial"/>
              </a:rPr>
              <a:t>о</a:t>
            </a:r>
            <a:r>
              <a:rPr lang="ru-RU" sz="1100" b="1" spc="-10" dirty="0" smtClean="0">
                <a:latin typeface="Arial"/>
                <a:cs typeface="Arial"/>
              </a:rPr>
              <a:t>чени</a:t>
            </a:r>
            <a:r>
              <a:rPr lang="ru-RU" sz="1100" b="1" spc="-5" dirty="0" smtClean="0">
                <a:latin typeface="Arial"/>
                <a:cs typeface="Arial"/>
              </a:rPr>
              <a:t>я</a:t>
            </a:r>
            <a:endParaRPr lang="ru-RU" sz="1100" b="1" dirty="0" smtClean="0">
              <a:latin typeface="Arial"/>
              <a:cs typeface="Arial"/>
            </a:endParaRPr>
          </a:p>
          <a:p>
            <a:pPr marR="40640">
              <a:lnSpc>
                <a:spcPct val="100000"/>
              </a:lnSpc>
            </a:pPr>
            <a:r>
              <a:rPr lang="ru-RU" sz="1100" b="1" spc="-5" dirty="0" smtClean="0">
                <a:latin typeface="Arial"/>
                <a:cs typeface="Arial"/>
              </a:rPr>
              <a:t>колон</a:t>
            </a:r>
            <a:endParaRPr lang="en-US" sz="1100" b="1" dirty="0"/>
          </a:p>
        </p:txBody>
      </p:sp>
      <p:sp>
        <p:nvSpPr>
          <p:cNvPr id="19" name="object 23"/>
          <p:cNvSpPr txBox="1"/>
          <p:nvPr/>
        </p:nvSpPr>
        <p:spPr>
          <a:xfrm>
            <a:off x="487362" y="188912"/>
            <a:ext cx="7533005" cy="562975"/>
          </a:xfrm>
          <a:prstGeom prst="rect">
            <a:avLst/>
          </a:prstGeom>
          <a:solidFill>
            <a:srgbClr val="5CD430"/>
          </a:solidFill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1600" b="1" i="1" spc="-5" dirty="0" err="1" smtClean="0">
                <a:latin typeface="Arial"/>
                <a:cs typeface="Arial"/>
              </a:rPr>
              <a:t>Перспективы</a:t>
            </a:r>
            <a:r>
              <a:rPr sz="1600" b="1" i="1" spc="-5" dirty="0" smtClean="0">
                <a:latin typeface="Arial"/>
                <a:cs typeface="Arial"/>
              </a:rPr>
              <a:t> </a:t>
            </a:r>
            <a:r>
              <a:rPr lang="ru-RU" sz="1600" b="1" i="1" spc="-5" dirty="0" smtClean="0">
                <a:latin typeface="Arial"/>
                <a:cs typeface="Arial"/>
              </a:rPr>
              <a:t>скрининга и лечения </a:t>
            </a:r>
            <a:r>
              <a:rPr lang="ru-RU" sz="1600" b="1" i="1" spc="-25" dirty="0" smtClean="0">
                <a:latin typeface="Arial"/>
                <a:cs typeface="Arial"/>
              </a:rPr>
              <a:t>рака колон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b="1" i="1" spc="-5" dirty="0">
                <a:latin typeface="Arial"/>
                <a:cs typeface="Arial"/>
              </a:rPr>
              <a:t>Часть 3. Амануальный метод интубационной колоноскопии</a:t>
            </a:r>
          </a:p>
        </p:txBody>
      </p:sp>
      <p:sp>
        <p:nvSpPr>
          <p:cNvPr id="20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9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3293" y="1188287"/>
            <a:ext cx="8384540" cy="1801134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505"/>
              </a:spcBef>
            </a:pPr>
            <a:r>
              <a:rPr sz="1600" spc="-5" dirty="0" err="1" smtClean="0">
                <a:latin typeface="Arial"/>
                <a:cs typeface="Arial"/>
              </a:rPr>
              <a:t>Выпрямление-укорочение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dirty="0" smtClean="0">
                <a:latin typeface="Arial"/>
                <a:cs typeface="Arial"/>
              </a:rPr>
              <a:t>к</a:t>
            </a:r>
            <a:r>
              <a:rPr lang="ru-RU" sz="1600" dirty="0" smtClean="0">
                <a:latin typeface="Arial"/>
                <a:cs typeface="Arial"/>
              </a:rPr>
              <a:t>олон</a:t>
            </a:r>
            <a:r>
              <a:rPr sz="1600" dirty="0" smtClean="0">
                <a:latin typeface="Arial"/>
                <a:cs typeface="Arial"/>
              </a:rPr>
              <a:t> </a:t>
            </a:r>
            <a:r>
              <a:rPr lang="ru-RU" sz="1600" dirty="0" smtClean="0">
                <a:latin typeface="Arial"/>
                <a:cs typeface="Arial"/>
              </a:rPr>
              <a:t>неизбежно </a:t>
            </a:r>
            <a:r>
              <a:rPr sz="1600" spc="-10" dirty="0" err="1" smtClean="0">
                <a:latin typeface="Arial"/>
                <a:cs typeface="Arial"/>
              </a:rPr>
              <a:t>растягива</a:t>
            </a:r>
            <a:r>
              <a:rPr lang="ru-RU" sz="1600" spc="-10" dirty="0" smtClean="0">
                <a:latin typeface="Arial"/>
                <a:cs typeface="Arial"/>
              </a:rPr>
              <a:t>ет </a:t>
            </a:r>
            <a:r>
              <a:rPr lang="ru-RU" sz="1600" dirty="0" smtClean="0">
                <a:latin typeface="Arial"/>
                <a:cs typeface="Arial"/>
              </a:rPr>
              <a:t>ее</a:t>
            </a:r>
            <a:r>
              <a:rPr sz="1600" dirty="0" smtClean="0">
                <a:latin typeface="Arial"/>
                <a:cs typeface="Arial"/>
              </a:rPr>
              <a:t> </a:t>
            </a:r>
            <a:r>
              <a:rPr lang="ru-RU" sz="1600" spc="-20" dirty="0" smtClean="0">
                <a:latin typeface="Arial"/>
                <a:cs typeface="Arial"/>
              </a:rPr>
              <a:t>брыжейку </a:t>
            </a:r>
            <a:r>
              <a:rPr sz="1600" spc="-5" dirty="0" smtClean="0">
                <a:latin typeface="Arial"/>
                <a:cs typeface="Arial"/>
              </a:rPr>
              <a:t>и</a:t>
            </a:r>
            <a:r>
              <a:rPr lang="ru-RU" sz="1600" spc="-5" dirty="0" smtClean="0">
                <a:latin typeface="Arial"/>
                <a:cs typeface="Arial"/>
              </a:rPr>
              <a:t> стенку</a:t>
            </a:r>
            <a:r>
              <a:rPr sz="1600" spc="-20" dirty="0" smtClean="0">
                <a:latin typeface="Arial"/>
                <a:cs typeface="Arial"/>
              </a:rPr>
              <a:t>, </a:t>
            </a:r>
            <a:r>
              <a:rPr sz="1600" spc="-15" dirty="0" err="1" smtClean="0">
                <a:latin typeface="Arial"/>
                <a:cs typeface="Arial"/>
              </a:rPr>
              <a:t>генериру</a:t>
            </a:r>
            <a:r>
              <a:rPr lang="ru-RU" sz="1600" spc="-15" dirty="0" smtClean="0">
                <a:latin typeface="Arial"/>
                <a:cs typeface="Arial"/>
              </a:rPr>
              <a:t>я непереносимую</a:t>
            </a:r>
            <a:r>
              <a:rPr sz="1600" spc="-15" dirty="0" smtClean="0">
                <a:latin typeface="Arial"/>
                <a:cs typeface="Arial"/>
              </a:rPr>
              <a:t> </a:t>
            </a:r>
            <a:r>
              <a:rPr sz="1600" spc="-15" dirty="0" err="1" smtClean="0">
                <a:latin typeface="Arial"/>
                <a:cs typeface="Arial"/>
              </a:rPr>
              <a:t>бол</a:t>
            </a:r>
            <a:r>
              <a:rPr lang="ru-RU" sz="1600" spc="-15" dirty="0" smtClean="0">
                <a:latin typeface="Arial"/>
                <a:cs typeface="Arial"/>
              </a:rPr>
              <a:t>ь и </a:t>
            </a:r>
            <a:r>
              <a:rPr lang="ru-RU" sz="1600" spc="-15" dirty="0">
                <a:latin typeface="Arial"/>
                <a:cs typeface="Arial"/>
              </a:rPr>
              <a:t>м</a:t>
            </a:r>
            <a:r>
              <a:rPr lang="ru-RU" sz="1600" spc="-15" dirty="0" smtClean="0">
                <a:latin typeface="Arial"/>
                <a:cs typeface="Arial"/>
              </a:rPr>
              <a:t>икрот</a:t>
            </a:r>
            <a:r>
              <a:rPr sz="1600" spc="-10" dirty="0" err="1" smtClean="0">
                <a:latin typeface="Arial"/>
                <a:cs typeface="Arial"/>
              </a:rPr>
              <a:t>равмы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sz="1600" spc="-5" dirty="0" err="1" smtClean="0">
                <a:latin typeface="Arial"/>
                <a:cs typeface="Arial"/>
              </a:rPr>
              <a:t>слизисто</a:t>
            </a:r>
            <a:r>
              <a:rPr lang="ru-RU" sz="1600" spc="-5" dirty="0" smtClean="0">
                <a:latin typeface="Arial"/>
                <a:cs typeface="Arial"/>
              </a:rPr>
              <a:t>й, которые </a:t>
            </a:r>
            <a:r>
              <a:rPr lang="ru-RU" sz="1600" spc="-10" dirty="0" smtClean="0">
                <a:latin typeface="Arial"/>
                <a:cs typeface="Arial"/>
              </a:rPr>
              <a:t>чреваты </a:t>
            </a:r>
            <a:r>
              <a:rPr sz="1600" spc="-10" dirty="0" err="1" smtClean="0">
                <a:latin typeface="Arial"/>
                <a:cs typeface="Arial"/>
              </a:rPr>
              <a:t>перекрёстн</a:t>
            </a:r>
            <a:r>
              <a:rPr lang="ru-RU" sz="1600" spc="-10" dirty="0" smtClean="0">
                <a:latin typeface="Arial"/>
                <a:cs typeface="Arial"/>
              </a:rPr>
              <a:t>ым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sz="1600" spc="-5" dirty="0" err="1" smtClean="0">
                <a:latin typeface="Arial"/>
                <a:cs typeface="Arial"/>
              </a:rPr>
              <a:t>инфицировани</a:t>
            </a:r>
            <a:r>
              <a:rPr lang="ru-RU" sz="1600" spc="-5" dirty="0" smtClean="0">
                <a:latin typeface="Arial"/>
                <a:cs typeface="Arial"/>
              </a:rPr>
              <a:t>ем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spc="-10" dirty="0" err="1" smtClean="0">
                <a:latin typeface="Arial"/>
                <a:cs typeface="Arial"/>
              </a:rPr>
              <a:t>пациент</a:t>
            </a:r>
            <a:r>
              <a:rPr lang="ru-RU" sz="1600" spc="-10" dirty="0" smtClean="0">
                <a:latin typeface="Arial"/>
                <a:cs typeface="Arial"/>
              </a:rPr>
              <a:t>а</a:t>
            </a:r>
            <a:r>
              <a:rPr lang="ru-RU" sz="1600" dirty="0" smtClean="0">
                <a:latin typeface="Arial"/>
                <a:cs typeface="Arial"/>
              </a:rPr>
              <a:t>.</a:t>
            </a:r>
            <a:r>
              <a:rPr sz="1600" dirty="0" smtClean="0">
                <a:latin typeface="Arial"/>
                <a:cs typeface="Arial"/>
              </a:rPr>
              <a:t> </a:t>
            </a:r>
            <a:r>
              <a:rPr lang="ru-RU" sz="1600" spc="-15" dirty="0" smtClean="0">
                <a:latin typeface="Arial"/>
                <a:cs typeface="Arial"/>
              </a:rPr>
              <a:t>К</a:t>
            </a:r>
            <a:r>
              <a:rPr sz="1600" spc="-15" dirty="0" err="1" smtClean="0">
                <a:latin typeface="Arial"/>
                <a:cs typeface="Arial"/>
              </a:rPr>
              <a:t>ровотечения</a:t>
            </a:r>
            <a:r>
              <a:rPr lang="ru-RU" sz="1600" spc="-15" dirty="0" smtClean="0">
                <a:latin typeface="Arial"/>
                <a:cs typeface="Arial"/>
              </a:rPr>
              <a:t> и</a:t>
            </a:r>
            <a:r>
              <a:rPr sz="1600" spc="-15" dirty="0" smtClean="0">
                <a:latin typeface="Arial"/>
                <a:cs typeface="Arial"/>
              </a:rPr>
              <a:t> </a:t>
            </a:r>
            <a:r>
              <a:rPr sz="1600" spc="-5" dirty="0" err="1" smtClean="0">
                <a:latin typeface="Arial"/>
                <a:cs typeface="Arial"/>
              </a:rPr>
              <a:t>другие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spc="-5" dirty="0" err="1" smtClean="0">
                <a:latin typeface="Arial"/>
                <a:cs typeface="Arial"/>
              </a:rPr>
              <a:t>серьёзные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spc="-5" dirty="0" err="1" smtClean="0">
                <a:latin typeface="Arial"/>
                <a:cs typeface="Arial"/>
              </a:rPr>
              <a:t>осложнения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spc="-10" dirty="0" err="1" smtClean="0">
                <a:latin typeface="Arial"/>
                <a:cs typeface="Arial"/>
              </a:rPr>
              <a:t>случаются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1 </a:t>
            </a:r>
            <a:r>
              <a:rPr sz="1600" spc="-10" dirty="0" err="1" smtClean="0">
                <a:latin typeface="Arial"/>
                <a:cs typeface="Arial"/>
              </a:rPr>
              <a:t>на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200 </a:t>
            </a:r>
            <a:r>
              <a:rPr sz="1600" spc="-5" dirty="0" err="1" smtClean="0">
                <a:latin typeface="Arial"/>
                <a:cs typeface="Arial"/>
              </a:rPr>
              <a:t>колоноскопий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u="heavy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2"/>
              </a:rPr>
              <a:t>[7]</a:t>
            </a:r>
            <a:r>
              <a:rPr lang="ru-RU" sz="1600" dirty="0">
                <a:latin typeface="Arial"/>
                <a:cs typeface="Arial"/>
              </a:rPr>
              <a:t>;</a:t>
            </a:r>
            <a:r>
              <a:rPr sz="1600" dirty="0" smtClean="0">
                <a:latin typeface="Arial"/>
                <a:cs typeface="Arial"/>
              </a:rPr>
              <a:t> </a:t>
            </a:r>
            <a:r>
              <a:rPr sz="1600" spc="-5" dirty="0" err="1" smtClean="0">
                <a:latin typeface="Arial"/>
                <a:cs typeface="Arial"/>
              </a:rPr>
              <a:t>перфорации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колон </a:t>
            </a:r>
            <a:r>
              <a:rPr sz="1600" dirty="0" err="1" smtClean="0">
                <a:latin typeface="Arial"/>
                <a:cs typeface="Arial"/>
              </a:rPr>
              <a:t>при</a:t>
            </a:r>
            <a:r>
              <a:rPr sz="1600" dirty="0" smtClean="0">
                <a:latin typeface="Arial"/>
                <a:cs typeface="Arial"/>
              </a:rPr>
              <a:t> </a:t>
            </a:r>
            <a:r>
              <a:rPr sz="1600" dirty="0" err="1" smtClean="0">
                <a:latin typeface="Arial"/>
                <a:cs typeface="Arial"/>
              </a:rPr>
              <a:t>диагностическом</a:t>
            </a:r>
            <a:r>
              <a:rPr sz="1600" dirty="0" smtClean="0">
                <a:latin typeface="Arial"/>
                <a:cs typeface="Arial"/>
              </a:rPr>
              <a:t> </a:t>
            </a:r>
            <a:r>
              <a:rPr sz="1600" spc="-10" dirty="0" err="1" smtClean="0">
                <a:latin typeface="Arial"/>
                <a:cs typeface="Arial"/>
              </a:rPr>
              <a:t>осмотре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sz="1600" spc="-10" dirty="0" err="1" smtClean="0">
                <a:latin typeface="Arial"/>
                <a:cs typeface="Arial"/>
              </a:rPr>
              <a:t>достигают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lang="lv-LV" sz="1600" spc="-10" dirty="0" smtClean="0">
                <a:latin typeface="Arial"/>
                <a:cs typeface="Arial"/>
              </a:rPr>
              <a:t>0,</a:t>
            </a:r>
            <a:r>
              <a:rPr lang="ru-RU" sz="1600" spc="-10" dirty="0" smtClean="0">
                <a:latin typeface="Arial"/>
                <a:cs typeface="Arial"/>
              </a:rPr>
              <a:t>5</a:t>
            </a:r>
            <a:r>
              <a:rPr lang="lv-LV" sz="1600" spc="-10" dirty="0" smtClean="0">
                <a:latin typeface="Arial"/>
                <a:cs typeface="Arial"/>
              </a:rPr>
              <a:t>-</a:t>
            </a:r>
            <a:r>
              <a:rPr sz="1600" dirty="0" smtClean="0">
                <a:latin typeface="Arial"/>
                <a:cs typeface="Arial"/>
              </a:rPr>
              <a:t>0,8%</a:t>
            </a:r>
            <a:r>
              <a:rPr lang="lv-LV" sz="1600" dirty="0" smtClean="0">
                <a:latin typeface="Arial"/>
                <a:cs typeface="Arial"/>
              </a:rPr>
              <a:t> </a:t>
            </a:r>
            <a:r>
              <a:rPr lang="lv-LV" sz="1600" dirty="0" smtClean="0">
                <a:latin typeface="Arial"/>
                <a:cs typeface="Arial"/>
                <a:hlinkClick r:id="rId3"/>
              </a:rPr>
              <a:t>[26]</a:t>
            </a:r>
            <a:r>
              <a:rPr lang="lv-LV" sz="1600" dirty="0" smtClean="0">
                <a:latin typeface="Arial"/>
                <a:cs typeface="Arial"/>
              </a:rPr>
              <a:t>,</a:t>
            </a:r>
            <a:r>
              <a:rPr sz="1600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solidFill>
                  <a:schemeClr val="tx2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[8]</a:t>
            </a:r>
            <a:r>
              <a:rPr sz="1600" spc="-5" dirty="0" smtClean="0">
                <a:latin typeface="Arial"/>
                <a:cs typeface="Arial"/>
              </a:rPr>
              <a:t>.</a:t>
            </a:r>
            <a:r>
              <a:rPr lang="ru-RU" sz="1600" spc="-5" dirty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Страх перед колоноскопией приводит к отказу </a:t>
            </a:r>
            <a:r>
              <a:rPr lang="ru-RU" sz="1600" spc="-15" dirty="0" smtClean="0">
                <a:latin typeface="Arial"/>
                <a:cs typeface="Arial"/>
              </a:rPr>
              <a:t>от нее</a:t>
            </a:r>
            <a:r>
              <a:rPr lang="ru-RU" sz="1600" spc="-5" dirty="0">
                <a:latin typeface="Arial"/>
                <a:cs typeface="Arial"/>
              </a:rPr>
              <a:t>;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в  </a:t>
            </a:r>
            <a:r>
              <a:rPr sz="1600" spc="-20" dirty="0" err="1" smtClean="0">
                <a:latin typeface="Arial"/>
                <a:cs typeface="Arial"/>
              </a:rPr>
              <a:t>Германии</a:t>
            </a:r>
            <a:r>
              <a:rPr lang="ru-RU" sz="1600" spc="-20" dirty="0">
                <a:latin typeface="Arial"/>
                <a:cs typeface="Arial"/>
              </a:rPr>
              <a:t> </a:t>
            </a:r>
            <a:r>
              <a:rPr sz="1600" spc="-10" dirty="0" err="1" smtClean="0">
                <a:latin typeface="Arial"/>
                <a:cs typeface="Arial"/>
              </a:rPr>
              <a:t>скрининг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sz="1600" spc="-30" dirty="0" smtClean="0">
                <a:latin typeface="Arial"/>
                <a:cs typeface="Arial"/>
              </a:rPr>
              <a:t>РТК </a:t>
            </a:r>
            <a:r>
              <a:rPr sz="1600" spc="-15" dirty="0" err="1" smtClean="0">
                <a:latin typeface="Arial"/>
                <a:cs typeface="Arial"/>
              </a:rPr>
              <a:t>ежегодно</a:t>
            </a:r>
            <a:r>
              <a:rPr sz="1600" spc="-15" dirty="0" smtClean="0">
                <a:latin typeface="Arial"/>
                <a:cs typeface="Arial"/>
              </a:rPr>
              <a:t> </a:t>
            </a:r>
            <a:r>
              <a:rPr sz="1600" spc="-15" dirty="0" err="1" smtClean="0">
                <a:latin typeface="Arial"/>
                <a:cs typeface="Arial"/>
              </a:rPr>
              <a:t>проходит</a:t>
            </a:r>
            <a:r>
              <a:rPr sz="1600" spc="-15" dirty="0" smtClean="0">
                <a:latin typeface="Arial"/>
                <a:cs typeface="Arial"/>
              </a:rPr>
              <a:t> </a:t>
            </a:r>
            <a:r>
              <a:rPr sz="1600" spc="-15" dirty="0" err="1" smtClean="0">
                <a:latin typeface="Arial"/>
                <a:cs typeface="Arial"/>
              </a:rPr>
              <a:t>только</a:t>
            </a:r>
            <a:r>
              <a:rPr sz="1600" spc="-15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3-4% </a:t>
            </a:r>
            <a:r>
              <a:rPr sz="1600" spc="-10" dirty="0" err="1" smtClean="0">
                <a:latin typeface="Arial"/>
                <a:cs typeface="Arial"/>
              </a:rPr>
              <a:t>сениоров</a:t>
            </a:r>
            <a:r>
              <a:rPr sz="1600" spc="415" dirty="0" smtClean="0">
                <a:latin typeface="Arial"/>
                <a:cs typeface="Arial"/>
              </a:rPr>
              <a:t> </a:t>
            </a:r>
            <a:r>
              <a:rPr sz="1600" u="heavy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4"/>
              </a:rPr>
              <a:t>[9]</a:t>
            </a:r>
            <a:r>
              <a:rPr sz="1600" spc="-5" dirty="0" smtClean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000" y="2989421"/>
            <a:ext cx="5556250" cy="34844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8800" y="506476"/>
            <a:ext cx="763587" cy="231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86801" y="180975"/>
            <a:ext cx="763587" cy="2317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7362" y="188912"/>
            <a:ext cx="7533005" cy="579755"/>
          </a:xfrm>
          <a:prstGeom prst="rect">
            <a:avLst/>
          </a:prstGeom>
          <a:solidFill>
            <a:srgbClr val="5CD430"/>
          </a:solidFill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1800" b="1" i="1" spc="-5" dirty="0">
                <a:latin typeface="Arial"/>
                <a:cs typeface="Arial"/>
              </a:rPr>
              <a:t>С.А.Матасов. Перспективы эндоскопического скрининга</a:t>
            </a:r>
            <a:r>
              <a:rPr sz="1800" b="1" i="1" spc="-15" dirty="0">
                <a:latin typeface="Arial"/>
                <a:cs typeface="Arial"/>
              </a:rPr>
              <a:t> </a:t>
            </a:r>
            <a:r>
              <a:rPr sz="1800" b="1" i="1" spc="-25" dirty="0">
                <a:latin typeface="Arial"/>
                <a:cs typeface="Arial"/>
              </a:rPr>
              <a:t>РТК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b="1" i="1" dirty="0">
                <a:latin typeface="Arial"/>
                <a:cs typeface="Arial"/>
              </a:rPr>
              <a:t>Часть </a:t>
            </a:r>
            <a:r>
              <a:rPr sz="1400" b="1" i="1" spc="-5" dirty="0">
                <a:latin typeface="Arial"/>
                <a:cs typeface="Arial"/>
              </a:rPr>
              <a:t>3. Амануальный </a:t>
            </a:r>
            <a:r>
              <a:rPr sz="1400" b="1" i="1" spc="-10" dirty="0">
                <a:latin typeface="Arial"/>
                <a:cs typeface="Arial"/>
              </a:rPr>
              <a:t>метод </a:t>
            </a:r>
            <a:r>
              <a:rPr sz="1400" b="1" i="1" spc="-5" dirty="0">
                <a:latin typeface="Arial"/>
                <a:cs typeface="Arial"/>
              </a:rPr>
              <a:t>интубационной</a:t>
            </a:r>
            <a:r>
              <a:rPr sz="1400" b="1" i="1" spc="-75" dirty="0">
                <a:latin typeface="Arial"/>
                <a:cs typeface="Arial"/>
              </a:rPr>
              <a:t> </a:t>
            </a:r>
            <a:r>
              <a:rPr sz="1400" b="1" i="1" spc="-5" dirty="0">
                <a:latin typeface="Arial"/>
                <a:cs typeface="Arial"/>
              </a:rPr>
              <a:t>колоноскопии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753475" y="6474789"/>
            <a:ext cx="24892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lang="ru-RU" dirty="0" smtClean="0"/>
              <a:t>4</a:t>
            </a:r>
            <a:endParaRPr dirty="0"/>
          </a:p>
        </p:txBody>
      </p:sp>
      <p:sp>
        <p:nvSpPr>
          <p:cNvPr id="10" name="TextBox 9"/>
          <p:cNvSpPr txBox="1"/>
          <p:nvPr/>
        </p:nvSpPr>
        <p:spPr>
          <a:xfrm>
            <a:off x="393292" y="908447"/>
            <a:ext cx="8557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spc="-5" dirty="0">
                <a:latin typeface="Arial"/>
                <a:cs typeface="Arial"/>
              </a:rPr>
              <a:t>4. Трудности мануальной интубации </a:t>
            </a:r>
            <a:r>
              <a:rPr lang="ru-RU" sz="1600" b="1" spc="-5" dirty="0" smtClean="0">
                <a:latin typeface="Arial"/>
                <a:cs typeface="Arial"/>
              </a:rPr>
              <a:t>– </a:t>
            </a:r>
            <a:r>
              <a:rPr lang="ru-RU" sz="1600" b="1" spc="-5" dirty="0">
                <a:latin typeface="Arial"/>
                <a:cs typeface="Arial"/>
              </a:rPr>
              <a:t>причина </a:t>
            </a:r>
            <a:r>
              <a:rPr lang="ru-RU" sz="1600" b="1" spc="-5" dirty="0" smtClean="0">
                <a:latin typeface="Arial"/>
                <a:cs typeface="Arial"/>
              </a:rPr>
              <a:t>т</a:t>
            </a:r>
            <a:r>
              <a:rPr lang="ru-RU" sz="1600" b="1" spc="-15" dirty="0" smtClean="0">
                <a:latin typeface="Arial"/>
                <a:cs typeface="Arial"/>
              </a:rPr>
              <a:t>равматичности </a:t>
            </a:r>
            <a:r>
              <a:rPr lang="ru-RU" sz="1600" b="1" spc="-5" dirty="0" smtClean="0">
                <a:latin typeface="Arial"/>
                <a:cs typeface="Arial"/>
              </a:rPr>
              <a:t>колоноскопии</a:t>
            </a:r>
            <a:endParaRPr lang="en-US" dirty="0"/>
          </a:p>
        </p:txBody>
      </p:sp>
      <p:sp>
        <p:nvSpPr>
          <p:cNvPr id="14" name="object 23"/>
          <p:cNvSpPr txBox="1"/>
          <p:nvPr/>
        </p:nvSpPr>
        <p:spPr>
          <a:xfrm>
            <a:off x="487362" y="188912"/>
            <a:ext cx="7533005" cy="562975"/>
          </a:xfrm>
          <a:prstGeom prst="rect">
            <a:avLst/>
          </a:prstGeom>
          <a:solidFill>
            <a:srgbClr val="5CD430"/>
          </a:solidFill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1600" b="1" i="1" spc="-5" dirty="0" err="1" smtClean="0">
                <a:latin typeface="Arial"/>
                <a:cs typeface="Arial"/>
              </a:rPr>
              <a:t>Перспективы</a:t>
            </a:r>
            <a:r>
              <a:rPr sz="1600" b="1" i="1" spc="-5" dirty="0" smtClean="0">
                <a:latin typeface="Arial"/>
                <a:cs typeface="Arial"/>
              </a:rPr>
              <a:t> </a:t>
            </a:r>
            <a:r>
              <a:rPr lang="ru-RU" sz="1600" b="1" i="1" spc="-5" dirty="0" smtClean="0">
                <a:latin typeface="Arial"/>
                <a:cs typeface="Arial"/>
              </a:rPr>
              <a:t>скрининга и лечения </a:t>
            </a:r>
            <a:r>
              <a:rPr lang="ru-RU" sz="1600" b="1" i="1" spc="-25" dirty="0" smtClean="0">
                <a:latin typeface="Arial"/>
                <a:cs typeface="Arial"/>
              </a:rPr>
              <a:t>рака колон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b="1" i="1" spc="-5" dirty="0">
                <a:latin typeface="Arial"/>
                <a:cs typeface="Arial"/>
              </a:rPr>
              <a:t>Часть 3. Амануальный метод интубационной колоноскопии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8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6111875" y="3673475"/>
            <a:ext cx="2581275" cy="2787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07048" y="3668712"/>
            <a:ext cx="2590800" cy="2797175"/>
          </a:xfrm>
          <a:custGeom>
            <a:avLst/>
            <a:gdLst/>
            <a:ahLst/>
            <a:cxnLst/>
            <a:rect l="l" t="t" r="r" b="b"/>
            <a:pathLst>
              <a:path w="2590800" h="2797175">
                <a:moveTo>
                  <a:pt x="0" y="2797175"/>
                </a:moveTo>
                <a:lnTo>
                  <a:pt x="2590800" y="2797175"/>
                </a:lnTo>
                <a:lnTo>
                  <a:pt x="2590800" y="0"/>
                </a:lnTo>
                <a:lnTo>
                  <a:pt x="0" y="0"/>
                </a:lnTo>
                <a:lnTo>
                  <a:pt x="0" y="27971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17901" y="3689350"/>
            <a:ext cx="3020949" cy="2771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13075" y="3684587"/>
            <a:ext cx="3030855" cy="2781300"/>
          </a:xfrm>
          <a:custGeom>
            <a:avLst/>
            <a:gdLst/>
            <a:ahLst/>
            <a:cxnLst/>
            <a:rect l="l" t="t" r="r" b="b"/>
            <a:pathLst>
              <a:path w="3030854" h="2781300">
                <a:moveTo>
                  <a:pt x="0" y="2781300"/>
                </a:moveTo>
                <a:lnTo>
                  <a:pt x="3030474" y="2781300"/>
                </a:lnTo>
                <a:lnTo>
                  <a:pt x="3030474" y="0"/>
                </a:lnTo>
                <a:lnTo>
                  <a:pt x="0" y="0"/>
                </a:lnTo>
                <a:lnTo>
                  <a:pt x="0" y="2781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7362" y="3691001"/>
            <a:ext cx="2454275" cy="2770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2600" y="3686238"/>
            <a:ext cx="2463800" cy="2780030"/>
          </a:xfrm>
          <a:custGeom>
            <a:avLst/>
            <a:gdLst/>
            <a:ahLst/>
            <a:cxnLst/>
            <a:rect l="l" t="t" r="r" b="b"/>
            <a:pathLst>
              <a:path w="2463800" h="2780029">
                <a:moveTo>
                  <a:pt x="0" y="2779649"/>
                </a:moveTo>
                <a:lnTo>
                  <a:pt x="2463800" y="2779649"/>
                </a:lnTo>
                <a:lnTo>
                  <a:pt x="2463800" y="0"/>
                </a:lnTo>
                <a:lnTo>
                  <a:pt x="0" y="0"/>
                </a:lnTo>
                <a:lnTo>
                  <a:pt x="0" y="277964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9750" y="6191250"/>
            <a:ext cx="2371725" cy="2622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92405">
              <a:lnSpc>
                <a:spcPts val="1670"/>
              </a:lnSpc>
            </a:pPr>
            <a:r>
              <a:rPr sz="1400" spc="-5" dirty="0">
                <a:latin typeface="Arial"/>
                <a:cs typeface="Arial"/>
              </a:rPr>
              <a:t>Фрагмент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колоноскопии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51626" y="6188075"/>
            <a:ext cx="2510155" cy="2622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03505">
              <a:lnSpc>
                <a:spcPts val="1670"/>
              </a:lnSpc>
            </a:pPr>
            <a:r>
              <a:rPr sz="1400" spc="-5" dirty="0">
                <a:latin typeface="Arial"/>
                <a:cs typeface="Arial"/>
              </a:rPr>
              <a:t>Фрагмент записи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слизистой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54350" y="6199187"/>
            <a:ext cx="2970530" cy="2622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200660">
              <a:lnSpc>
                <a:spcPts val="1670"/>
              </a:lnSpc>
            </a:pPr>
            <a:r>
              <a:rPr sz="1400" spc="-5" dirty="0">
                <a:latin typeface="Arial"/>
                <a:cs typeface="Arial"/>
              </a:rPr>
              <a:t>Фрагмент магнитного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контроля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78800" y="506476"/>
            <a:ext cx="763587" cy="231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86801" y="180975"/>
            <a:ext cx="763587" cy="231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28040" y="912618"/>
            <a:ext cx="8317865" cy="2744982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algn="ctr">
              <a:spcBef>
                <a:spcPts val="505"/>
              </a:spcBef>
            </a:pPr>
            <a:r>
              <a:rPr lang="ru-RU" sz="1600" b="1" spc="-5" dirty="0">
                <a:latin typeface="Arial"/>
                <a:cs typeface="Arial"/>
              </a:rPr>
              <a:t>5</a:t>
            </a:r>
            <a:r>
              <a:rPr sz="1600" b="1" spc="-5" dirty="0" smtClean="0">
                <a:latin typeface="Arial"/>
                <a:cs typeface="Arial"/>
              </a:rPr>
              <a:t>.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lang="ru-RU" sz="1600" b="1" spc="-10" dirty="0" smtClean="0">
                <a:latin typeface="Arial"/>
                <a:cs typeface="Arial"/>
              </a:rPr>
              <a:t>Трудности мануальной интубации - причина недоступности</a:t>
            </a:r>
            <a:r>
              <a:rPr lang="ru-RU" sz="1600" b="1" spc="-1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ru-RU" sz="1600" b="1" spc="-10" dirty="0" smtClean="0">
                <a:latin typeface="Arial"/>
                <a:cs typeface="Arial"/>
              </a:rPr>
              <a:t>колоноскопии</a:t>
            </a:r>
            <a:endParaRPr lang="ru-RU" sz="1600" b="1" dirty="0">
              <a:latin typeface="Arial"/>
              <a:cs typeface="Arial"/>
            </a:endParaRPr>
          </a:p>
          <a:p>
            <a:pPr marL="12700" marR="29845" algn="just">
              <a:lnSpc>
                <a:spcPct val="100000"/>
              </a:lnSpc>
              <a:spcBef>
                <a:spcPts val="405"/>
              </a:spcBef>
            </a:pPr>
            <a:r>
              <a:rPr sz="1600" spc="-5" dirty="0" err="1" smtClean="0">
                <a:latin typeface="Arial"/>
                <a:cs typeface="Arial"/>
              </a:rPr>
              <a:t>Выпрямление-укорочение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spc="-5" dirty="0" err="1">
                <a:latin typeface="Arial"/>
                <a:cs typeface="Arial"/>
              </a:rPr>
              <a:t>колон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5" dirty="0" err="1" smtClean="0">
                <a:latin typeface="Arial"/>
                <a:cs typeface="Arial"/>
              </a:rPr>
              <a:t>осваивают</a:t>
            </a:r>
            <a:r>
              <a:rPr sz="1600" spc="-15" dirty="0" smtClean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на больных; </a:t>
            </a:r>
            <a:r>
              <a:rPr sz="1600" spc="-5" dirty="0">
                <a:latin typeface="Arial"/>
                <a:cs typeface="Arial"/>
              </a:rPr>
              <a:t>в </a:t>
            </a:r>
            <a:r>
              <a:rPr sz="1600" dirty="0">
                <a:latin typeface="Arial"/>
                <a:cs typeface="Arial"/>
              </a:rPr>
              <a:t>1-й </a:t>
            </a:r>
            <a:r>
              <a:rPr sz="1600" spc="-30" dirty="0">
                <a:latin typeface="Arial"/>
                <a:cs typeface="Arial"/>
              </a:rPr>
              <a:t>год </a:t>
            </a:r>
            <a:r>
              <a:rPr sz="1600" spc="-10" dirty="0">
                <a:latin typeface="Arial"/>
                <a:cs typeface="Arial"/>
              </a:rPr>
              <a:t>цекум достигают </a:t>
            </a:r>
            <a:r>
              <a:rPr sz="1600" spc="-5" dirty="0">
                <a:latin typeface="Arial"/>
                <a:cs typeface="Arial"/>
              </a:rPr>
              <a:t>в  56-75% </a:t>
            </a:r>
            <a:r>
              <a:rPr sz="1600" u="heavy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7"/>
              </a:rPr>
              <a:t>[10]</a:t>
            </a:r>
            <a:r>
              <a:rPr sz="1600" dirty="0">
                <a:latin typeface="Arial"/>
                <a:cs typeface="Arial"/>
              </a:rPr>
              <a:t>. </a:t>
            </a:r>
            <a:r>
              <a:rPr sz="1600" spc="-15" dirty="0">
                <a:latin typeface="Arial"/>
                <a:cs typeface="Arial"/>
              </a:rPr>
              <a:t>Вот </a:t>
            </a:r>
            <a:r>
              <a:rPr sz="1600" spc="-10" dirty="0">
                <a:latin typeface="Arial"/>
                <a:cs typeface="Arial"/>
              </a:rPr>
              <a:t>интересная </a:t>
            </a:r>
            <a:r>
              <a:rPr sz="1600" spc="-5" dirty="0">
                <a:latin typeface="Arial"/>
                <a:cs typeface="Arial"/>
              </a:rPr>
              <a:t>заметка: </a:t>
            </a:r>
            <a:r>
              <a:rPr sz="1500" i="1" dirty="0">
                <a:latin typeface="Arial"/>
                <a:cs typeface="Arial"/>
              </a:rPr>
              <a:t>«Проф. </a:t>
            </a:r>
            <a:r>
              <a:rPr sz="1500" i="1" spc="-10" dirty="0">
                <a:latin typeface="Arial"/>
                <a:cs typeface="Arial"/>
              </a:rPr>
              <a:t>говорит, </a:t>
            </a:r>
            <a:r>
              <a:rPr sz="1500" i="1" spc="-5" dirty="0">
                <a:latin typeface="Arial"/>
                <a:cs typeface="Arial"/>
              </a:rPr>
              <a:t>что после 5 тысяч </a:t>
            </a:r>
            <a:r>
              <a:rPr sz="1500" i="1" spc="-10" dirty="0">
                <a:latin typeface="Arial"/>
                <a:cs typeface="Arial"/>
              </a:rPr>
              <a:t>колоноскопий  </a:t>
            </a:r>
            <a:r>
              <a:rPr sz="1500" i="1" spc="-15" dirty="0">
                <a:latin typeface="Arial"/>
                <a:cs typeface="Arial"/>
              </a:rPr>
              <a:t>буду рулить </a:t>
            </a:r>
            <a:r>
              <a:rPr sz="1500" i="1" spc="-5" dirty="0">
                <a:latin typeface="Arial"/>
                <a:cs typeface="Arial"/>
              </a:rPr>
              <a:t>... как он» </a:t>
            </a:r>
            <a:r>
              <a:rPr sz="1600" u="heavy" spc="-30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8"/>
              </a:rPr>
              <a:t>[11]</a:t>
            </a:r>
            <a:r>
              <a:rPr sz="1600" spc="-30" dirty="0">
                <a:latin typeface="Arial"/>
                <a:cs typeface="Arial"/>
              </a:rPr>
              <a:t>. </a:t>
            </a:r>
            <a:r>
              <a:rPr sz="1600" spc="-10" dirty="0">
                <a:latin typeface="Arial"/>
                <a:cs typeface="Arial"/>
              </a:rPr>
              <a:t>Однако </a:t>
            </a:r>
            <a:r>
              <a:rPr sz="1600" spc="-5" dirty="0">
                <a:latin typeface="Arial"/>
                <a:cs typeface="Arial"/>
              </a:rPr>
              <a:t>искусство колоноскопии, </a:t>
            </a:r>
            <a:r>
              <a:rPr sz="1600" spc="-10" dirty="0">
                <a:latin typeface="Arial"/>
                <a:cs typeface="Arial"/>
              </a:rPr>
              <a:t>дающее </a:t>
            </a:r>
            <a:r>
              <a:rPr sz="1600" spc="-5" dirty="0">
                <a:latin typeface="Arial"/>
                <a:cs typeface="Arial"/>
              </a:rPr>
              <a:t>90-98% </a:t>
            </a:r>
            <a:r>
              <a:rPr sz="1600" spc="-15" dirty="0">
                <a:latin typeface="Arial"/>
                <a:cs typeface="Arial"/>
              </a:rPr>
              <a:t>полных  </a:t>
            </a:r>
            <a:r>
              <a:rPr sz="1600" spc="-10" dirty="0">
                <a:latin typeface="Arial"/>
                <a:cs typeface="Arial"/>
              </a:rPr>
              <a:t>интубаций </a:t>
            </a:r>
            <a:r>
              <a:rPr sz="1600" u="heavy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9"/>
              </a:rPr>
              <a:t>[12</a:t>
            </a:r>
            <a:r>
              <a:rPr sz="1600" spc="-5" dirty="0">
                <a:latin typeface="Arial"/>
                <a:cs typeface="Arial"/>
              </a:rPr>
              <a:t>,</a:t>
            </a:r>
            <a:r>
              <a:rPr sz="1600" u="heavy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0"/>
              </a:rPr>
              <a:t>13]</a:t>
            </a:r>
            <a:r>
              <a:rPr sz="1600" spc="-5" dirty="0">
                <a:latin typeface="Arial"/>
                <a:cs typeface="Arial"/>
              </a:rPr>
              <a:t>, </a:t>
            </a:r>
            <a:r>
              <a:rPr sz="1600" spc="-25" dirty="0">
                <a:latin typeface="Arial"/>
                <a:cs typeface="Arial"/>
              </a:rPr>
              <a:t>требует </a:t>
            </a:r>
            <a:r>
              <a:rPr sz="1600" spc="-5" dirty="0">
                <a:latin typeface="Arial"/>
                <a:cs typeface="Arial"/>
              </a:rPr>
              <a:t>10 тыс. часов </a:t>
            </a:r>
            <a:r>
              <a:rPr sz="1600" spc="-10" dirty="0">
                <a:latin typeface="Arial"/>
                <a:cs typeface="Arial"/>
              </a:rPr>
              <a:t>«самообучения» </a:t>
            </a:r>
            <a:r>
              <a:rPr sz="1600" u="heavy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1"/>
              </a:rPr>
              <a:t>[6]</a:t>
            </a:r>
            <a:r>
              <a:rPr sz="1600" spc="-5" dirty="0">
                <a:solidFill>
                  <a:srgbClr val="CC0099"/>
                </a:solidFill>
                <a:latin typeface="Arial"/>
                <a:cs typeface="Arial"/>
                <a:hlinkClick r:id="rId12"/>
              </a:rPr>
              <a:t> </a:t>
            </a:r>
            <a:r>
              <a:rPr sz="1600" spc="-5" dirty="0">
                <a:latin typeface="Arial"/>
                <a:cs typeface="Arial"/>
              </a:rPr>
              <a:t>- </a:t>
            </a:r>
            <a:r>
              <a:rPr sz="1600" spc="-10" dirty="0">
                <a:latin typeface="Arial"/>
                <a:cs typeface="Arial"/>
              </a:rPr>
              <a:t>около </a:t>
            </a:r>
            <a:r>
              <a:rPr sz="1600" spc="-5" dirty="0">
                <a:latin typeface="Arial"/>
                <a:cs typeface="Arial"/>
              </a:rPr>
              <a:t>20 тыс.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осмотров.</a:t>
            </a:r>
            <a:endParaRPr sz="16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700"/>
              </a:spcBef>
            </a:pPr>
            <a:r>
              <a:rPr lang="ru-RU" sz="1600" spc="-10" dirty="0" smtClean="0">
                <a:latin typeface="Arial"/>
                <a:cs typeface="Arial"/>
              </a:rPr>
              <a:t>"Колоноскопия во сне»</a:t>
            </a:r>
            <a:r>
              <a:rPr sz="1600" spc="-5" dirty="0" smtClean="0">
                <a:latin typeface="Arial"/>
                <a:cs typeface="Arial"/>
              </a:rPr>
              <a:t>, </a:t>
            </a:r>
            <a:r>
              <a:rPr sz="1600" spc="-10" dirty="0">
                <a:latin typeface="Arial"/>
                <a:cs typeface="Arial"/>
              </a:rPr>
              <a:t>используемая </a:t>
            </a:r>
            <a:r>
              <a:rPr sz="1600" spc="-15" dirty="0" err="1">
                <a:latin typeface="Arial"/>
                <a:cs typeface="Arial"/>
              </a:rPr>
              <a:t>сегодня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 err="1" smtClean="0">
                <a:latin typeface="Arial"/>
                <a:cs typeface="Arial"/>
              </a:rPr>
              <a:t>почти</a:t>
            </a:r>
            <a:r>
              <a:rPr lang="ru-RU" sz="1600" spc="-10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по</a:t>
            </a:r>
            <a:r>
              <a:rPr lang="ru-RU" sz="1600" spc="-15" dirty="0" smtClean="0">
                <a:latin typeface="Arial"/>
                <a:cs typeface="Arial"/>
              </a:rPr>
              <a:t>в</a:t>
            </a:r>
            <a:r>
              <a:rPr lang="ru-RU" sz="1600" spc="-5" dirty="0" smtClean="0">
                <a:latin typeface="Arial"/>
                <a:cs typeface="Arial"/>
              </a:rPr>
              <a:t>с</a:t>
            </a:r>
            <a:r>
              <a:rPr lang="ru-RU" sz="1600" spc="-10" dirty="0" smtClean="0">
                <a:latin typeface="Arial"/>
                <a:cs typeface="Arial"/>
              </a:rPr>
              <a:t>еме</a:t>
            </a:r>
            <a:r>
              <a:rPr lang="ru-RU" sz="1600" spc="-5" dirty="0" smtClean="0">
                <a:latin typeface="Arial"/>
                <a:cs typeface="Arial"/>
              </a:rPr>
              <a:t>стно,</a:t>
            </a:r>
            <a:r>
              <a:rPr lang="ru-RU" sz="1600" dirty="0">
                <a:latin typeface="Arial"/>
                <a:cs typeface="Arial"/>
              </a:rPr>
              <a:t> </a:t>
            </a:r>
            <a:r>
              <a:rPr lang="ru-RU" sz="1600" spc="-10" dirty="0" smtClean="0">
                <a:latin typeface="Arial"/>
                <a:cs typeface="Arial"/>
              </a:rPr>
              <a:t>о</a:t>
            </a:r>
            <a:r>
              <a:rPr lang="ru-RU" sz="1600" spc="-80" dirty="0" smtClean="0">
                <a:latin typeface="Arial"/>
                <a:cs typeface="Arial"/>
              </a:rPr>
              <a:t>б</a:t>
            </a:r>
            <a:r>
              <a:rPr lang="ru-RU" sz="1600" spc="10" dirty="0" smtClean="0">
                <a:latin typeface="Arial"/>
                <a:cs typeface="Arial"/>
              </a:rPr>
              <a:t>л</a:t>
            </a:r>
            <a:r>
              <a:rPr lang="ru-RU" sz="1600" spc="-10" dirty="0" smtClean="0">
                <a:latin typeface="Arial"/>
                <a:cs typeface="Arial"/>
              </a:rPr>
              <a:t>е</a:t>
            </a:r>
            <a:r>
              <a:rPr lang="ru-RU" sz="1600" spc="-5" dirty="0" smtClean="0">
                <a:latin typeface="Arial"/>
                <a:cs typeface="Arial"/>
              </a:rPr>
              <a:t>г</a:t>
            </a:r>
            <a:r>
              <a:rPr lang="ru-RU" sz="1600" dirty="0" smtClean="0">
                <a:latin typeface="Arial"/>
                <a:cs typeface="Arial"/>
              </a:rPr>
              <a:t>ч</a:t>
            </a:r>
            <a:r>
              <a:rPr lang="ru-RU" sz="1600" spc="-5" dirty="0" smtClean="0">
                <a:latin typeface="Arial"/>
                <a:cs typeface="Arial"/>
              </a:rPr>
              <a:t>ила</a:t>
            </a:r>
            <a:r>
              <a:rPr lang="ru-RU" sz="1600" dirty="0" smtClean="0">
                <a:latin typeface="Arial"/>
                <a:cs typeface="Arial"/>
              </a:rPr>
              <a:t> </a:t>
            </a:r>
            <a:r>
              <a:rPr lang="ru-RU" sz="1600" spc="-10" dirty="0" smtClean="0">
                <a:latin typeface="Arial"/>
                <a:cs typeface="Arial"/>
              </a:rPr>
              <a:t>в</a:t>
            </a:r>
            <a:r>
              <a:rPr lang="ru-RU" sz="1600" dirty="0" smtClean="0">
                <a:latin typeface="Arial"/>
                <a:cs typeface="Arial"/>
              </a:rPr>
              <a:t>ы</a:t>
            </a:r>
            <a:r>
              <a:rPr lang="ru-RU" sz="1600" spc="-5" dirty="0" smtClean="0">
                <a:latin typeface="Arial"/>
                <a:cs typeface="Arial"/>
              </a:rPr>
              <a:t>п</a:t>
            </a:r>
            <a:r>
              <a:rPr lang="ru-RU" sz="1600" spc="-20" dirty="0" smtClean="0">
                <a:latin typeface="Arial"/>
                <a:cs typeface="Arial"/>
              </a:rPr>
              <a:t>р</a:t>
            </a:r>
            <a:r>
              <a:rPr lang="ru-RU" sz="1600" spc="-5" dirty="0" smtClean="0">
                <a:latin typeface="Arial"/>
                <a:cs typeface="Arial"/>
              </a:rPr>
              <a:t>я</a:t>
            </a:r>
            <a:r>
              <a:rPr lang="ru-RU" sz="1600" spc="-15" dirty="0" smtClean="0">
                <a:latin typeface="Arial"/>
                <a:cs typeface="Arial"/>
              </a:rPr>
              <a:t>м</a:t>
            </a:r>
            <a:r>
              <a:rPr lang="ru-RU" sz="1600" spc="-5" dirty="0" smtClean="0">
                <a:latin typeface="Arial"/>
                <a:cs typeface="Arial"/>
              </a:rPr>
              <a:t>л</a:t>
            </a:r>
            <a:r>
              <a:rPr lang="ru-RU" sz="1600" spc="-10" dirty="0" smtClean="0">
                <a:latin typeface="Arial"/>
                <a:cs typeface="Arial"/>
              </a:rPr>
              <a:t>е</a:t>
            </a:r>
            <a:r>
              <a:rPr lang="ru-RU" sz="1600" dirty="0" smtClean="0">
                <a:latin typeface="Arial"/>
                <a:cs typeface="Arial"/>
              </a:rPr>
              <a:t>н</a:t>
            </a:r>
            <a:r>
              <a:rPr lang="ru-RU" sz="1600" spc="-5" dirty="0" smtClean="0">
                <a:latin typeface="Arial"/>
                <a:cs typeface="Arial"/>
              </a:rPr>
              <a:t>и</a:t>
            </a:r>
            <a:r>
              <a:rPr lang="ru-RU" sz="1600" spc="10" dirty="0" smtClean="0">
                <a:latin typeface="Arial"/>
                <a:cs typeface="Arial"/>
              </a:rPr>
              <a:t>е</a:t>
            </a:r>
            <a:r>
              <a:rPr lang="ru-RU" sz="1600" dirty="0" smtClean="0">
                <a:latin typeface="Arial"/>
                <a:cs typeface="Arial"/>
              </a:rPr>
              <a:t>-</a:t>
            </a:r>
            <a:r>
              <a:rPr lang="ru-RU" sz="1600" spc="-15" dirty="0" smtClean="0">
                <a:latin typeface="Arial"/>
                <a:cs typeface="Arial"/>
              </a:rPr>
              <a:t>у</a:t>
            </a:r>
            <a:r>
              <a:rPr lang="ru-RU" sz="1600" dirty="0" smtClean="0">
                <a:latin typeface="Arial"/>
                <a:cs typeface="Arial"/>
              </a:rPr>
              <a:t>к</a:t>
            </a:r>
            <a:r>
              <a:rPr lang="ru-RU" sz="1600" spc="-10" dirty="0" smtClean="0">
                <a:latin typeface="Arial"/>
                <a:cs typeface="Arial"/>
              </a:rPr>
              <a:t>ор</a:t>
            </a:r>
            <a:r>
              <a:rPr lang="ru-RU" sz="1600" spc="-30" dirty="0" smtClean="0">
                <a:latin typeface="Arial"/>
                <a:cs typeface="Arial"/>
              </a:rPr>
              <a:t>о</a:t>
            </a:r>
            <a:r>
              <a:rPr lang="ru-RU" sz="1600" spc="-5" dirty="0" smtClean="0">
                <a:latin typeface="Arial"/>
                <a:cs typeface="Arial"/>
              </a:rPr>
              <a:t>ч</a:t>
            </a:r>
            <a:r>
              <a:rPr lang="ru-RU" sz="1600" dirty="0" smtClean="0">
                <a:latin typeface="Arial"/>
                <a:cs typeface="Arial"/>
              </a:rPr>
              <a:t>е</a:t>
            </a:r>
            <a:r>
              <a:rPr lang="ru-RU" sz="1600" spc="-5" dirty="0" smtClean="0">
                <a:latin typeface="Arial"/>
                <a:cs typeface="Arial"/>
              </a:rPr>
              <a:t>ние</a:t>
            </a:r>
            <a:r>
              <a:rPr lang="ru-RU" sz="1600" dirty="0">
                <a:latin typeface="Arial"/>
                <a:cs typeface="Arial"/>
              </a:rPr>
              <a:t> </a:t>
            </a:r>
            <a:r>
              <a:rPr lang="ru-RU" sz="1600" dirty="0" smtClean="0">
                <a:latin typeface="Arial"/>
                <a:cs typeface="Arial"/>
              </a:rPr>
              <a:t>к</a:t>
            </a:r>
            <a:r>
              <a:rPr lang="ru-RU" sz="1600" spc="-45" dirty="0" smtClean="0">
                <a:latin typeface="Arial"/>
                <a:cs typeface="Arial"/>
              </a:rPr>
              <a:t>о</a:t>
            </a:r>
            <a:r>
              <a:rPr lang="ru-RU" sz="1600" spc="10" dirty="0" smtClean="0">
                <a:latin typeface="Arial"/>
                <a:cs typeface="Arial"/>
              </a:rPr>
              <a:t>л</a:t>
            </a:r>
            <a:r>
              <a:rPr lang="ru-RU" sz="1600" spc="5" dirty="0" smtClean="0">
                <a:latin typeface="Arial"/>
                <a:cs typeface="Arial"/>
              </a:rPr>
              <a:t>о</a:t>
            </a:r>
            <a:r>
              <a:rPr lang="ru-RU" sz="1600" spc="-5" dirty="0" smtClean="0">
                <a:latin typeface="Arial"/>
                <a:cs typeface="Arial"/>
              </a:rPr>
              <a:t>н, </a:t>
            </a:r>
            <a:r>
              <a:rPr lang="ru-RU" sz="1600" spc="-15" dirty="0" smtClean="0">
                <a:latin typeface="Arial"/>
                <a:cs typeface="Arial"/>
              </a:rPr>
              <a:t>н</a:t>
            </a:r>
            <a:r>
              <a:rPr lang="ru-RU" sz="1600" spc="5" dirty="0" smtClean="0">
                <a:latin typeface="Arial"/>
                <a:cs typeface="Arial"/>
              </a:rPr>
              <a:t>о</a:t>
            </a:r>
            <a:r>
              <a:rPr lang="ru-RU" sz="1600" spc="-5" dirty="0" smtClean="0">
                <a:latin typeface="Arial"/>
                <a:cs typeface="Arial"/>
              </a:rPr>
              <a:t>,</a:t>
            </a:r>
            <a:r>
              <a:rPr lang="ru-RU" sz="1600" dirty="0">
                <a:latin typeface="Arial"/>
                <a:cs typeface="Arial"/>
              </a:rPr>
              <a:t> </a:t>
            </a:r>
            <a:r>
              <a:rPr lang="ru-RU" sz="1600" spc="10" dirty="0" smtClean="0">
                <a:latin typeface="Arial"/>
                <a:cs typeface="Arial"/>
              </a:rPr>
              <a:t>л</a:t>
            </a:r>
            <a:r>
              <a:rPr lang="ru-RU" sz="1600" spc="-5" dirty="0" smtClean="0">
                <a:latin typeface="Arial"/>
                <a:cs typeface="Arial"/>
              </a:rPr>
              <a:t>и</a:t>
            </a:r>
            <a:r>
              <a:rPr lang="ru-RU" sz="1600" spc="5" dirty="0" smtClean="0">
                <a:latin typeface="Arial"/>
                <a:cs typeface="Arial"/>
              </a:rPr>
              <a:t>ш</a:t>
            </a:r>
            <a:r>
              <a:rPr lang="ru-RU" sz="1600" spc="-5" dirty="0" smtClean="0">
                <a:latin typeface="Arial"/>
                <a:cs typeface="Arial"/>
              </a:rPr>
              <a:t>ив </a:t>
            </a:r>
            <a:r>
              <a:rPr lang="ru-RU" sz="1600" spc="-10" dirty="0" smtClean="0">
                <a:latin typeface="Arial"/>
                <a:cs typeface="Arial"/>
              </a:rPr>
              <a:t>пациента защитной реакции, она </a:t>
            </a:r>
            <a:r>
              <a:rPr lang="ru-RU" sz="1600" spc="-5" dirty="0" smtClean="0">
                <a:latin typeface="Arial"/>
                <a:cs typeface="Arial"/>
              </a:rPr>
              <a:t>в 2,6 </a:t>
            </a:r>
            <a:r>
              <a:rPr lang="ru-RU" sz="1600" spc="-10" dirty="0" smtClean="0">
                <a:latin typeface="Arial"/>
                <a:cs typeface="Arial"/>
              </a:rPr>
              <a:t>раз </a:t>
            </a:r>
            <a:r>
              <a:rPr lang="ru-RU" sz="1600" spc="-15" dirty="0" smtClean="0">
                <a:latin typeface="Arial"/>
                <a:cs typeface="Arial"/>
              </a:rPr>
              <a:t>увеличила </a:t>
            </a:r>
            <a:r>
              <a:rPr lang="ru-RU" sz="1600" spc="-5" dirty="0" smtClean="0">
                <a:latin typeface="Arial"/>
                <a:cs typeface="Arial"/>
              </a:rPr>
              <a:t>число </a:t>
            </a:r>
            <a:r>
              <a:rPr lang="ru-RU" sz="1600" spc="-10" dirty="0" smtClean="0">
                <a:latin typeface="Arial"/>
                <a:cs typeface="Arial"/>
              </a:rPr>
              <a:t>перфораций</a:t>
            </a:r>
            <a:r>
              <a:rPr lang="ru-RU" sz="1600" spc="335" dirty="0" smtClean="0">
                <a:latin typeface="Arial"/>
                <a:cs typeface="Arial"/>
              </a:rPr>
              <a:t> </a:t>
            </a:r>
            <a:r>
              <a:rPr lang="ru-RU" sz="1600" u="heavy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3"/>
              </a:rPr>
              <a:t>[14]</a:t>
            </a:r>
            <a:r>
              <a:rPr lang="ru-RU" sz="1600" spc="-5" dirty="0" smtClean="0">
                <a:latin typeface="Arial"/>
                <a:cs typeface="Arial"/>
              </a:rPr>
              <a:t>.</a:t>
            </a:r>
            <a:endParaRPr lang="ru-RU" sz="1600" dirty="0" smtClean="0">
              <a:latin typeface="Arial"/>
              <a:cs typeface="Arial"/>
            </a:endParaRPr>
          </a:p>
          <a:p>
            <a:pPr marL="39370" marR="5080" algn="just">
              <a:lnSpc>
                <a:spcPct val="100000"/>
              </a:lnSpc>
              <a:spcBef>
                <a:spcPts val="605"/>
              </a:spcBef>
              <a:tabLst>
                <a:tab pos="1464310" algn="l"/>
                <a:tab pos="1705610" algn="l"/>
                <a:tab pos="3455670" algn="l"/>
                <a:tab pos="4578350" algn="l"/>
                <a:tab pos="5730875" algn="l"/>
                <a:tab pos="6083300" algn="l"/>
                <a:tab pos="7047865" algn="l"/>
              </a:tabLst>
            </a:pPr>
            <a:r>
              <a:rPr lang="ru-RU" sz="1600" spc="-10" dirty="0">
                <a:latin typeface="Arial"/>
                <a:cs typeface="Arial"/>
              </a:rPr>
              <a:t>Г</a:t>
            </a:r>
            <a:r>
              <a:rPr lang="ru-RU" sz="1600" spc="-10" dirty="0" smtClean="0">
                <a:latin typeface="Arial"/>
                <a:cs typeface="Arial"/>
              </a:rPr>
              <a:t>отовность </a:t>
            </a:r>
            <a:r>
              <a:rPr lang="ru-RU" sz="1600" spc="-5" dirty="0" smtClean="0">
                <a:latin typeface="Arial"/>
                <a:cs typeface="Arial"/>
              </a:rPr>
              <a:t>врача </a:t>
            </a:r>
            <a:r>
              <a:rPr lang="ru-RU" sz="1600" spc="-10" dirty="0" smtClean="0">
                <a:latin typeface="Arial"/>
                <a:cs typeface="Arial"/>
              </a:rPr>
              <a:t>к проведению колоноскопий проверяют п</a:t>
            </a:r>
            <a:r>
              <a:rPr lang="ru-RU" sz="1600" spc="-5" dirty="0" smtClean="0">
                <a:latin typeface="Arial"/>
                <a:cs typeface="Arial"/>
              </a:rPr>
              <a:t>о</a:t>
            </a:r>
            <a:r>
              <a:rPr lang="ru-RU" sz="1600" dirty="0" smtClean="0">
                <a:latin typeface="Arial"/>
                <a:cs typeface="Arial"/>
              </a:rPr>
              <a:t> </a:t>
            </a:r>
            <a:r>
              <a:rPr lang="ru-RU" sz="1600" spc="-10" dirty="0" smtClean="0">
                <a:latin typeface="Arial"/>
                <a:cs typeface="Arial"/>
              </a:rPr>
              <a:t>запися</a:t>
            </a:r>
            <a:r>
              <a:rPr lang="ru-RU" sz="1600" spc="10" dirty="0" smtClean="0">
                <a:latin typeface="Arial"/>
                <a:cs typeface="Arial"/>
              </a:rPr>
              <a:t>м</a:t>
            </a:r>
            <a:r>
              <a:rPr lang="ru-RU" sz="1600" spc="-5" dirty="0" smtClean="0">
                <a:latin typeface="Arial"/>
                <a:cs typeface="Arial"/>
              </a:rPr>
              <a:t>:</a:t>
            </a:r>
            <a:r>
              <a:rPr lang="ru-RU" sz="1600" dirty="0">
                <a:latin typeface="Arial"/>
                <a:cs typeface="Arial"/>
              </a:rPr>
              <a:t> </a:t>
            </a:r>
            <a:r>
              <a:rPr lang="ru-RU" sz="1600" spc="-15" dirty="0" smtClean="0">
                <a:latin typeface="Arial"/>
                <a:cs typeface="Arial"/>
              </a:rPr>
              <a:t>манипуляций претендента</a:t>
            </a:r>
            <a:r>
              <a:rPr lang="ru-RU" sz="1600" spc="-10" dirty="0" smtClean="0">
                <a:latin typeface="Arial"/>
                <a:cs typeface="Arial"/>
              </a:rPr>
              <a:t>, магнитного контроля конфигурации </a:t>
            </a:r>
            <a:r>
              <a:rPr lang="ru-RU" sz="1600" spc="-5" dirty="0" smtClean="0">
                <a:latin typeface="Arial"/>
                <a:cs typeface="Arial"/>
              </a:rPr>
              <a:t>эндоскопа, </a:t>
            </a:r>
            <a:r>
              <a:rPr lang="ru-RU" sz="1600" spc="-15" dirty="0" smtClean="0">
                <a:latin typeface="Arial"/>
                <a:cs typeface="Arial"/>
              </a:rPr>
              <a:t>картины </a:t>
            </a:r>
            <a:r>
              <a:rPr lang="ru-RU" sz="1600" spc="-10" dirty="0" smtClean="0">
                <a:latin typeface="Arial"/>
                <a:cs typeface="Arial"/>
              </a:rPr>
              <a:t>слизистой</a:t>
            </a:r>
            <a:r>
              <a:rPr lang="ru-RU" sz="1600" spc="295" dirty="0" smtClean="0">
                <a:latin typeface="Arial"/>
                <a:cs typeface="Arial"/>
              </a:rPr>
              <a:t> </a:t>
            </a:r>
            <a:r>
              <a:rPr lang="ru-RU" sz="1600" u="heavy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4"/>
              </a:rPr>
              <a:t>[15]</a:t>
            </a:r>
            <a:r>
              <a:rPr lang="ru-RU" sz="1600" spc="-5" dirty="0" smtClean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8753475" y="6474789"/>
            <a:ext cx="24892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lang="ru-RU" dirty="0" smtClean="0"/>
              <a:t>5</a:t>
            </a:r>
            <a:endParaRPr dirty="0"/>
          </a:p>
        </p:txBody>
      </p:sp>
      <p:sp>
        <p:nvSpPr>
          <p:cNvPr id="21" name="object 23"/>
          <p:cNvSpPr txBox="1"/>
          <p:nvPr/>
        </p:nvSpPr>
        <p:spPr>
          <a:xfrm>
            <a:off x="487362" y="188912"/>
            <a:ext cx="7533005" cy="562975"/>
          </a:xfrm>
          <a:prstGeom prst="rect">
            <a:avLst/>
          </a:prstGeom>
          <a:solidFill>
            <a:srgbClr val="5CD430"/>
          </a:solidFill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1600" b="1" i="1" spc="-5" dirty="0" err="1" smtClean="0">
                <a:latin typeface="Arial"/>
                <a:cs typeface="Arial"/>
              </a:rPr>
              <a:t>Перспективы</a:t>
            </a:r>
            <a:r>
              <a:rPr sz="1600" b="1" i="1" spc="-5" dirty="0" smtClean="0">
                <a:latin typeface="Arial"/>
                <a:cs typeface="Arial"/>
              </a:rPr>
              <a:t> </a:t>
            </a:r>
            <a:r>
              <a:rPr lang="ru-RU" sz="1600" b="1" i="1" spc="-5" dirty="0" smtClean="0">
                <a:latin typeface="Arial"/>
                <a:cs typeface="Arial"/>
              </a:rPr>
              <a:t>скрининга и лечения </a:t>
            </a:r>
            <a:r>
              <a:rPr lang="ru-RU" sz="1600" b="1" i="1" spc="-25" dirty="0" smtClean="0">
                <a:latin typeface="Arial"/>
                <a:cs typeface="Arial"/>
              </a:rPr>
              <a:t>рака колон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b="1" i="1" spc="-5" dirty="0">
                <a:latin typeface="Arial"/>
                <a:cs typeface="Arial"/>
              </a:rPr>
              <a:t>Часть 3. Амануальный метод интубационной колоноскопии</a:t>
            </a:r>
          </a:p>
        </p:txBody>
      </p:sp>
      <p:sp>
        <p:nvSpPr>
          <p:cNvPr id="22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15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6025" y="2349373"/>
            <a:ext cx="3184525" cy="1916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76697" y="3915130"/>
            <a:ext cx="800493" cy="3382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6162" y="2325623"/>
            <a:ext cx="2943225" cy="1933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41400" y="2320925"/>
            <a:ext cx="2952750" cy="19431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314325">
              <a:lnSpc>
                <a:spcPct val="100000"/>
              </a:lnSpc>
              <a:spcBef>
                <a:spcPts val="254"/>
              </a:spcBef>
            </a:pPr>
            <a:r>
              <a:rPr sz="1400" b="1" spc="-10" dirty="0">
                <a:latin typeface="Arial"/>
                <a:cs typeface="Arial"/>
              </a:rPr>
              <a:t>Эндоскопическая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15" dirty="0">
                <a:latin typeface="Arial"/>
                <a:cs typeface="Arial"/>
              </a:rPr>
              <a:t>капсула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21326" y="2344673"/>
            <a:ext cx="3194050" cy="192595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95"/>
              </a:spcBef>
            </a:pPr>
            <a:r>
              <a:rPr sz="1400" b="1" spc="-5" dirty="0">
                <a:latin typeface="Arial"/>
                <a:cs typeface="Arial"/>
              </a:rPr>
              <a:t>Проект </a:t>
            </a:r>
            <a:r>
              <a:rPr sz="1400" b="1" spc="-10" dirty="0">
                <a:latin typeface="Arial"/>
                <a:cs typeface="Arial"/>
              </a:rPr>
              <a:t>робота-эндоскопа,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Ю.Корея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0174" y="867054"/>
            <a:ext cx="8296909" cy="1340752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5"/>
              </a:spcBef>
            </a:pPr>
            <a:r>
              <a:rPr lang="ru-RU" sz="1600" b="1" spc="-5" dirty="0">
                <a:latin typeface="Arial"/>
                <a:cs typeface="Arial"/>
              </a:rPr>
              <a:t>6</a:t>
            </a:r>
            <a:r>
              <a:rPr sz="1600" b="1" spc="-5" dirty="0" smtClean="0">
                <a:latin typeface="Arial"/>
                <a:cs typeface="Arial"/>
              </a:rPr>
              <a:t>. П</a:t>
            </a:r>
            <a:r>
              <a:rPr lang="ru-RU" sz="1600" b="1" spc="-5" dirty="0" smtClean="0">
                <a:latin typeface="Arial"/>
                <a:cs typeface="Arial"/>
              </a:rPr>
              <a:t>оиск</a:t>
            </a:r>
            <a:r>
              <a:rPr sz="1600" b="1" spc="114" dirty="0" smtClean="0">
                <a:latin typeface="Arial"/>
                <a:cs typeface="Arial"/>
              </a:rPr>
              <a:t> </a:t>
            </a:r>
            <a:r>
              <a:rPr sz="1600" b="1" spc="-20" dirty="0" smtClean="0">
                <a:latin typeface="Arial"/>
                <a:cs typeface="Arial"/>
              </a:rPr>
              <a:t>альтернативы</a:t>
            </a:r>
            <a:r>
              <a:rPr lang="ru-RU" sz="1600" b="1" spc="-20" dirty="0" smtClean="0">
                <a:latin typeface="Arial"/>
                <a:cs typeface="Arial"/>
              </a:rPr>
              <a:t> мануальной колоноскопии</a:t>
            </a:r>
            <a:endParaRPr sz="16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359"/>
              </a:spcBef>
            </a:pPr>
            <a:r>
              <a:rPr sz="1600" spc="-10" dirty="0">
                <a:latin typeface="Arial"/>
                <a:cs typeface="Arial"/>
              </a:rPr>
              <a:t>На </a:t>
            </a:r>
            <a:r>
              <a:rPr sz="1600" spc="-5" dirty="0">
                <a:latin typeface="Arial"/>
                <a:cs typeface="Arial"/>
              </a:rPr>
              <a:t>поиски новых </a:t>
            </a:r>
            <a:r>
              <a:rPr sz="1600" spc="-10" dirty="0">
                <a:latin typeface="Arial"/>
                <a:cs typeface="Arial"/>
              </a:rPr>
              <a:t>средств </a:t>
            </a:r>
            <a:r>
              <a:rPr sz="1600" spc="-5" dirty="0">
                <a:latin typeface="Arial"/>
                <a:cs typeface="Arial"/>
              </a:rPr>
              <a:t>для </a:t>
            </a:r>
            <a:r>
              <a:rPr sz="1600" spc="-10" dirty="0">
                <a:latin typeface="Arial"/>
                <a:cs typeface="Arial"/>
              </a:rPr>
              <a:t>осмотра </a:t>
            </a:r>
            <a:r>
              <a:rPr sz="1600" spc="-15" dirty="0">
                <a:latin typeface="Arial"/>
                <a:cs typeface="Arial"/>
              </a:rPr>
              <a:t>толстой </a:t>
            </a:r>
            <a:r>
              <a:rPr sz="1600" spc="-5" dirty="0">
                <a:latin typeface="Arial"/>
                <a:cs typeface="Arial"/>
              </a:rPr>
              <a:t>кишки </a:t>
            </a:r>
            <a:r>
              <a:rPr sz="1600" u="heavy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5"/>
              </a:rPr>
              <a:t>[16]</a:t>
            </a:r>
            <a:r>
              <a:rPr sz="1600" spc="-5" dirty="0">
                <a:solidFill>
                  <a:srgbClr val="CC0099"/>
                </a:solidFill>
                <a:latin typeface="Arial"/>
                <a:cs typeface="Arial"/>
                <a:hlinkClick r:id="rId5"/>
              </a:rPr>
              <a:t> </a:t>
            </a:r>
            <a:r>
              <a:rPr sz="1600" spc="-10" dirty="0">
                <a:latin typeface="Arial"/>
                <a:cs typeface="Arial"/>
              </a:rPr>
              <a:t>истрачены сотни </a:t>
            </a:r>
            <a:r>
              <a:rPr sz="1600" spc="-5" dirty="0">
                <a:latin typeface="Arial"/>
                <a:cs typeface="Arial"/>
              </a:rPr>
              <a:t>миллионов  </a:t>
            </a:r>
            <a:r>
              <a:rPr sz="1600" spc="-10" dirty="0">
                <a:latin typeface="Arial"/>
                <a:cs typeface="Arial"/>
              </a:rPr>
              <a:t>долларов, но </a:t>
            </a:r>
            <a:r>
              <a:rPr sz="1600" spc="-35" dirty="0">
                <a:latin typeface="Arial"/>
                <a:cs typeface="Arial"/>
              </a:rPr>
              <a:t>результата </a:t>
            </a:r>
            <a:r>
              <a:rPr sz="1600" spc="-15" dirty="0">
                <a:latin typeface="Arial"/>
                <a:cs typeface="Arial"/>
              </a:rPr>
              <a:t>нет: автономные </a:t>
            </a:r>
            <a:r>
              <a:rPr sz="1600" spc="-10" dirty="0">
                <a:latin typeface="Arial"/>
                <a:cs typeface="Arial"/>
              </a:rPr>
              <a:t>устройства, например, </a:t>
            </a:r>
            <a:r>
              <a:rPr sz="1600" dirty="0">
                <a:latin typeface="Arial"/>
                <a:cs typeface="Arial"/>
              </a:rPr>
              <a:t>эндоскопическая  </a:t>
            </a:r>
            <a:r>
              <a:rPr sz="1600" spc="-10" dirty="0">
                <a:latin typeface="Arial"/>
                <a:cs typeface="Arial"/>
              </a:rPr>
              <a:t>капсула </a:t>
            </a:r>
            <a:r>
              <a:rPr sz="1600" spc="-5" dirty="0">
                <a:latin typeface="Arial"/>
                <a:cs typeface="Arial"/>
              </a:rPr>
              <a:t>- </a:t>
            </a:r>
            <a:r>
              <a:rPr sz="1600" spc="-10" dirty="0">
                <a:latin typeface="Arial"/>
                <a:cs typeface="Arial"/>
              </a:rPr>
              <a:t>неуправляемы, тубусные </a:t>
            </a:r>
            <a:r>
              <a:rPr sz="1600" spc="-5" dirty="0">
                <a:latin typeface="Arial"/>
                <a:cs typeface="Arial"/>
              </a:rPr>
              <a:t>- </a:t>
            </a:r>
            <a:r>
              <a:rPr sz="1600" spc="-10" dirty="0">
                <a:latin typeface="Arial"/>
                <a:cs typeface="Arial"/>
              </a:rPr>
              <a:t>не гарантируют полную </a:t>
            </a:r>
            <a:r>
              <a:rPr sz="1600" spc="-5" dirty="0">
                <a:latin typeface="Arial"/>
                <a:cs typeface="Arial"/>
              </a:rPr>
              <a:t>интубацию </a:t>
            </a:r>
            <a:r>
              <a:rPr sz="1600" dirty="0">
                <a:latin typeface="Arial"/>
                <a:cs typeface="Arial"/>
              </a:rPr>
              <a:t>или, </a:t>
            </a:r>
            <a:r>
              <a:rPr sz="1600" spc="10" dirty="0" err="1">
                <a:latin typeface="Arial"/>
                <a:cs typeface="Arial"/>
              </a:rPr>
              <a:t>как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lang="ru-RU" sz="1600" spc="-10" dirty="0" smtClean="0">
                <a:latin typeface="Arial"/>
                <a:cs typeface="Arial"/>
              </a:rPr>
              <a:t>мануальная </a:t>
            </a:r>
            <a:r>
              <a:rPr sz="1600" spc="-10" dirty="0" err="1" smtClean="0">
                <a:latin typeface="Arial"/>
                <a:cs typeface="Arial"/>
              </a:rPr>
              <a:t>колоноскоп</a:t>
            </a:r>
            <a:r>
              <a:rPr lang="ru-RU" sz="1600" spc="-10" dirty="0" smtClean="0">
                <a:latin typeface="Arial"/>
                <a:cs typeface="Arial"/>
              </a:rPr>
              <a:t>ия</a:t>
            </a:r>
            <a:r>
              <a:rPr sz="1600" spc="-10" dirty="0" smtClean="0">
                <a:latin typeface="Arial"/>
                <a:cs typeface="Arial"/>
              </a:rPr>
              <a:t>, </a:t>
            </a:r>
            <a:r>
              <a:rPr sz="1600" spc="-20" dirty="0">
                <a:latin typeface="Arial"/>
                <a:cs typeface="Arial"/>
              </a:rPr>
              <a:t>требуют </a:t>
            </a:r>
            <a:r>
              <a:rPr sz="1600" spc="-10" dirty="0" err="1">
                <a:latin typeface="Arial"/>
                <a:cs typeface="Arial"/>
              </a:rPr>
              <a:t>индивидуального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10" dirty="0" err="1" smtClean="0">
                <a:latin typeface="Arial"/>
                <a:cs typeface="Arial"/>
              </a:rPr>
              <a:t>мастерства</a:t>
            </a:r>
            <a:r>
              <a:rPr lang="ru-RU" sz="1600" spc="-10" dirty="0" smtClean="0">
                <a:latin typeface="Arial"/>
                <a:cs typeface="Arial"/>
              </a:rPr>
              <a:t> интубации</a:t>
            </a:r>
            <a:r>
              <a:rPr sz="1600" spc="-10" dirty="0" smtClean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83175" y="4570476"/>
            <a:ext cx="3141726" cy="18747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95363" y="4567301"/>
            <a:ext cx="2949575" cy="18747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0600" y="4562538"/>
            <a:ext cx="2971800" cy="18846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10795">
              <a:lnSpc>
                <a:spcPct val="100000"/>
              </a:lnSpc>
              <a:spcBef>
                <a:spcPts val="350"/>
              </a:spcBef>
            </a:pPr>
            <a:r>
              <a:rPr sz="1400" b="1" spc="-5" dirty="0">
                <a:latin typeface="Arial"/>
                <a:cs typeface="Arial"/>
              </a:rPr>
              <a:t>Шагающий Aer-O-Scope,</a:t>
            </a:r>
            <a:r>
              <a:rPr sz="1400" b="1" spc="-1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Израиль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78476" y="4565713"/>
            <a:ext cx="3151505" cy="18846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379730">
              <a:lnSpc>
                <a:spcPct val="100000"/>
              </a:lnSpc>
              <a:spcBef>
                <a:spcPts val="200"/>
              </a:spcBef>
            </a:pPr>
            <a:r>
              <a:rPr sz="1400" b="1" spc="-15" dirty="0">
                <a:latin typeface="Arial"/>
                <a:cs typeface="Arial"/>
              </a:rPr>
              <a:t>“Робот-локомотив"</a:t>
            </a:r>
            <a:r>
              <a:rPr sz="1200" b="1" spc="-15" dirty="0">
                <a:latin typeface="Arial"/>
                <a:cs typeface="Arial"/>
              </a:rPr>
              <a:t>,</a:t>
            </a:r>
            <a:r>
              <a:rPr sz="1200" b="1" spc="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Италия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178800" y="506476"/>
            <a:ext cx="763587" cy="2317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86801" y="180975"/>
            <a:ext cx="763587" cy="2317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8753475" y="6474789"/>
            <a:ext cx="24892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lang="ru-RU" dirty="0" smtClean="0"/>
              <a:t>6</a:t>
            </a:r>
            <a:endParaRPr dirty="0"/>
          </a:p>
        </p:txBody>
      </p:sp>
      <p:sp>
        <p:nvSpPr>
          <p:cNvPr id="19" name="object 23"/>
          <p:cNvSpPr txBox="1"/>
          <p:nvPr/>
        </p:nvSpPr>
        <p:spPr>
          <a:xfrm>
            <a:off x="487362" y="188912"/>
            <a:ext cx="7533005" cy="562975"/>
          </a:xfrm>
          <a:prstGeom prst="rect">
            <a:avLst/>
          </a:prstGeom>
          <a:solidFill>
            <a:srgbClr val="5CD430"/>
          </a:solidFill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1600" b="1" i="1" spc="-5" dirty="0" err="1" smtClean="0">
                <a:latin typeface="Arial"/>
                <a:cs typeface="Arial"/>
              </a:rPr>
              <a:t>Перспективы</a:t>
            </a:r>
            <a:r>
              <a:rPr sz="1600" b="1" i="1" spc="-5" dirty="0" smtClean="0">
                <a:latin typeface="Arial"/>
                <a:cs typeface="Arial"/>
              </a:rPr>
              <a:t> </a:t>
            </a:r>
            <a:r>
              <a:rPr lang="ru-RU" sz="1600" b="1" i="1" spc="-5" dirty="0" smtClean="0">
                <a:latin typeface="Arial"/>
                <a:cs typeface="Arial"/>
              </a:rPr>
              <a:t>скрининга и лечения </a:t>
            </a:r>
            <a:r>
              <a:rPr lang="ru-RU" sz="1600" b="1" i="1" spc="-25" dirty="0" smtClean="0">
                <a:latin typeface="Arial"/>
                <a:cs typeface="Arial"/>
              </a:rPr>
              <a:t>рака колон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b="1" i="1" spc="-5" dirty="0">
                <a:latin typeface="Arial"/>
                <a:cs typeface="Arial"/>
              </a:rPr>
              <a:t>Часть 3. Амануальный метод интубационной колоноскопии</a:t>
            </a:r>
          </a:p>
        </p:txBody>
      </p:sp>
      <p:sp>
        <p:nvSpPr>
          <p:cNvPr id="20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10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0627" y="1363725"/>
            <a:ext cx="4200525" cy="499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95800" y="1358963"/>
            <a:ext cx="4210050" cy="5005705"/>
          </a:xfrm>
          <a:custGeom>
            <a:avLst/>
            <a:gdLst/>
            <a:ahLst/>
            <a:cxnLst/>
            <a:rect l="l" t="t" r="r" b="b"/>
            <a:pathLst>
              <a:path w="4210050" h="5005705">
                <a:moveTo>
                  <a:pt x="0" y="5005324"/>
                </a:moveTo>
                <a:lnTo>
                  <a:pt x="4210050" y="5005324"/>
                </a:lnTo>
                <a:lnTo>
                  <a:pt x="4210050" y="0"/>
                </a:lnTo>
                <a:lnTo>
                  <a:pt x="0" y="0"/>
                </a:lnTo>
                <a:lnTo>
                  <a:pt x="0" y="50053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78800" y="506476"/>
            <a:ext cx="763587" cy="231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86801" y="180975"/>
            <a:ext cx="763587" cy="231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1000" y="1219200"/>
            <a:ext cx="7162800" cy="5030223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R="2816225" algn="just">
              <a:lnSpc>
                <a:spcPct val="100000"/>
              </a:lnSpc>
              <a:spcBef>
                <a:spcPts val="705"/>
              </a:spcBef>
            </a:pPr>
            <a:r>
              <a:rPr lang="ru-RU" sz="1600" spc="-10" dirty="0" smtClean="0">
                <a:latin typeface="Arial"/>
                <a:cs typeface="Arial"/>
              </a:rPr>
              <a:t>Адекватная колоноскопия </a:t>
            </a:r>
            <a:r>
              <a:rPr sz="1600" spc="-10" dirty="0" err="1">
                <a:latin typeface="Arial"/>
                <a:cs typeface="Arial"/>
              </a:rPr>
              <a:t>долж</a:t>
            </a:r>
            <a:r>
              <a:rPr lang="ru-RU" sz="1600" spc="-10" dirty="0">
                <a:latin typeface="Arial"/>
                <a:cs typeface="Arial"/>
              </a:rPr>
              <a:t>на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lang="ru-RU" sz="1600" spc="-10" dirty="0" smtClean="0">
                <a:latin typeface="Arial"/>
                <a:cs typeface="Arial"/>
              </a:rPr>
              <a:t>быть</a:t>
            </a:r>
            <a:r>
              <a:rPr lang="ru-RU" sz="1600" dirty="0" smtClean="0">
                <a:latin typeface="Arial"/>
                <a:cs typeface="Arial"/>
              </a:rPr>
              <a:t>: </a:t>
            </a:r>
          </a:p>
          <a:p>
            <a:pPr marL="575946" indent="-342900">
              <a:lnSpc>
                <a:spcPts val="1825"/>
              </a:lnSpc>
              <a:spcBef>
                <a:spcPts val="475"/>
              </a:spcBef>
              <a:buFont typeface="+mj-lt"/>
              <a:buAutoNum type="arabicPeriod"/>
              <a:tabLst>
                <a:tab pos="466725" algn="l"/>
                <a:tab pos="467359" algn="l"/>
              </a:tabLst>
            </a:pPr>
            <a:r>
              <a:rPr lang="ru-RU" sz="1600" spc="-15" dirty="0" smtClean="0">
                <a:latin typeface="Arial"/>
                <a:cs typeface="Arial"/>
              </a:rPr>
              <a:t>Эргономичной, т. е. обеспечивать                                                                                         удобную интубацию колон.</a:t>
            </a:r>
          </a:p>
          <a:p>
            <a:pPr marL="575946" indent="-342900">
              <a:lnSpc>
                <a:spcPts val="1825"/>
              </a:lnSpc>
              <a:spcBef>
                <a:spcPts val="475"/>
              </a:spcBef>
              <a:buFont typeface="+mj-lt"/>
              <a:buAutoNum type="arabicPeriod"/>
              <a:tabLst>
                <a:tab pos="466725" algn="l"/>
                <a:tab pos="467359" algn="l"/>
              </a:tabLst>
            </a:pPr>
            <a:r>
              <a:rPr lang="ru-RU" sz="1600" spc="-15" dirty="0" smtClean="0">
                <a:latin typeface="Arial"/>
                <a:cs typeface="Arial"/>
              </a:rPr>
              <a:t>Атравматичной, т. е. интубация                                                                 не </a:t>
            </a:r>
            <a:r>
              <a:rPr lang="ru-RU" sz="1600" spc="-15" dirty="0">
                <a:latin typeface="Arial"/>
                <a:cs typeface="Arial"/>
              </a:rPr>
              <a:t>должна </a:t>
            </a:r>
            <a:r>
              <a:rPr lang="ru-RU" sz="1600" spc="-15" dirty="0" smtClean="0">
                <a:latin typeface="Arial"/>
                <a:cs typeface="Arial"/>
              </a:rPr>
              <a:t>повреждать колон.</a:t>
            </a:r>
          </a:p>
          <a:p>
            <a:pPr marL="575946" indent="-342900">
              <a:lnSpc>
                <a:spcPts val="1825"/>
              </a:lnSpc>
              <a:spcBef>
                <a:spcPts val="475"/>
              </a:spcBef>
              <a:buFont typeface="+mj-lt"/>
              <a:buAutoNum type="arabicPeriod"/>
              <a:tabLst>
                <a:tab pos="466725" algn="l"/>
                <a:tab pos="467359" algn="l"/>
              </a:tabLst>
            </a:pPr>
            <a:r>
              <a:rPr lang="ru-RU" sz="1600" spc="-15" dirty="0" smtClean="0">
                <a:latin typeface="Arial"/>
                <a:cs typeface="Arial"/>
              </a:rPr>
              <a:t>Безболезненной, т. </a:t>
            </a:r>
            <a:r>
              <a:rPr lang="ru-RU" sz="1600" spc="-15" dirty="0">
                <a:latin typeface="Arial"/>
                <a:cs typeface="Arial"/>
              </a:rPr>
              <a:t>е</a:t>
            </a:r>
            <a:r>
              <a:rPr lang="ru-RU" sz="1600" spc="-15" dirty="0" smtClean="0">
                <a:latin typeface="Arial"/>
                <a:cs typeface="Arial"/>
              </a:rPr>
              <a:t>. </a:t>
            </a:r>
            <a:r>
              <a:rPr lang="ru-RU" sz="1600" spc="-15" dirty="0">
                <a:latin typeface="Arial"/>
                <a:cs typeface="Arial"/>
              </a:rPr>
              <a:t>и</a:t>
            </a:r>
            <a:r>
              <a:rPr lang="ru-RU" sz="1600" spc="-15" dirty="0" smtClean="0">
                <a:latin typeface="Arial"/>
                <a:cs typeface="Arial"/>
              </a:rPr>
              <a:t>нтубация не                                                     должна требовать анестезии.</a:t>
            </a:r>
            <a:endParaRPr lang="ru-RU" sz="1600" spc="-15" dirty="0">
              <a:latin typeface="Arial"/>
              <a:cs typeface="Arial"/>
            </a:endParaRPr>
          </a:p>
          <a:p>
            <a:pPr marL="575946" indent="-342900">
              <a:lnSpc>
                <a:spcPts val="1825"/>
              </a:lnSpc>
              <a:spcBef>
                <a:spcPts val="475"/>
              </a:spcBef>
              <a:buFont typeface="+mj-lt"/>
              <a:buAutoNum type="arabicPeriod"/>
              <a:tabLst>
                <a:tab pos="466725" algn="l"/>
                <a:tab pos="467359" algn="l"/>
              </a:tabLst>
            </a:pPr>
            <a:r>
              <a:rPr lang="ru-RU" sz="1600" spc="-15" dirty="0" smtClean="0">
                <a:latin typeface="Arial"/>
                <a:cs typeface="Arial"/>
              </a:rPr>
              <a:t>Полной, т. </a:t>
            </a:r>
            <a:r>
              <a:rPr lang="ru-RU" sz="1600" spc="-15" dirty="0">
                <a:latin typeface="Arial"/>
                <a:cs typeface="Arial"/>
              </a:rPr>
              <a:t>е. обеспечивать </a:t>
            </a:r>
            <a:r>
              <a:rPr lang="ru-RU" sz="16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ru-RU" sz="1600" spc="-15" dirty="0" smtClean="0">
                <a:solidFill>
                  <a:srgbClr val="FF0000"/>
                </a:solidFill>
                <a:latin typeface="Arial"/>
                <a:cs typeface="Arial"/>
              </a:rPr>
              <a:t>                                                        </a:t>
            </a:r>
            <a:r>
              <a:rPr lang="ru-RU" sz="1600" spc="-15" dirty="0" smtClean="0">
                <a:latin typeface="Arial"/>
                <a:cs typeface="Arial"/>
              </a:rPr>
              <a:t>интубацию до слепой кишки. </a:t>
            </a:r>
          </a:p>
          <a:p>
            <a:pPr marL="575946" indent="-342900">
              <a:lnSpc>
                <a:spcPts val="1825"/>
              </a:lnSpc>
              <a:spcBef>
                <a:spcPts val="475"/>
              </a:spcBef>
              <a:buFont typeface="+mj-lt"/>
              <a:buAutoNum type="arabicPeriod"/>
              <a:tabLst>
                <a:tab pos="466725" algn="l"/>
                <a:tab pos="467359" algn="l"/>
              </a:tabLst>
            </a:pPr>
            <a:r>
              <a:rPr lang="ru-RU" sz="1600" spc="-15" dirty="0" smtClean="0">
                <a:latin typeface="Arial"/>
                <a:cs typeface="Arial"/>
              </a:rPr>
              <a:t>Соразмерной</a:t>
            </a:r>
            <a:r>
              <a:rPr lang="ru-RU" sz="1600" spc="-15" dirty="0">
                <a:latin typeface="Arial"/>
                <a:cs typeface="Arial"/>
              </a:rPr>
              <a:t>, т. е</a:t>
            </a:r>
            <a:r>
              <a:rPr lang="ru-RU" sz="1600" spc="-15" dirty="0" smtClean="0">
                <a:latin typeface="Arial"/>
                <a:cs typeface="Arial"/>
              </a:rPr>
              <a:t>. интубированная                                                         часть колон должна соотвтствовать                                                  длине колоноскопа.</a:t>
            </a:r>
          </a:p>
          <a:p>
            <a:pPr marR="3545204">
              <a:lnSpc>
                <a:spcPts val="1730"/>
              </a:lnSpc>
              <a:spcBef>
                <a:spcPts val="930"/>
              </a:spcBef>
              <a:tabLst>
                <a:tab pos="466725" algn="l"/>
                <a:tab pos="467359" algn="l"/>
              </a:tabLst>
            </a:pPr>
            <a:r>
              <a:rPr lang="ru-RU" sz="1600" spc="-10" dirty="0" smtClean="0">
                <a:latin typeface="Arial"/>
                <a:cs typeface="Arial"/>
              </a:rPr>
              <a:t>Новая колоноскопия также должна</a:t>
            </a:r>
            <a:r>
              <a:rPr sz="1600" spc="-10" dirty="0" smtClean="0">
                <a:latin typeface="Arial"/>
                <a:cs typeface="Arial"/>
              </a:rPr>
              <a:t>:</a:t>
            </a:r>
            <a:endParaRPr sz="1600" dirty="0" smtClean="0">
              <a:latin typeface="Arial"/>
              <a:cs typeface="Arial"/>
            </a:endParaRPr>
          </a:p>
          <a:p>
            <a:pPr marL="466725" marR="3160395" indent="-234950">
              <a:lnSpc>
                <a:spcPts val="1730"/>
              </a:lnSpc>
              <a:spcBef>
                <a:spcPts val="635"/>
              </a:spcBef>
              <a:buChar char="•"/>
              <a:tabLst>
                <a:tab pos="466725" algn="l"/>
                <a:tab pos="467359" algn="l"/>
              </a:tabLst>
            </a:pPr>
            <a:r>
              <a:rPr lang="ru-RU" sz="1600" spc="-15" dirty="0" smtClean="0">
                <a:latin typeface="Arial"/>
                <a:cs typeface="Arial"/>
              </a:rPr>
              <a:t>О</a:t>
            </a:r>
            <a:r>
              <a:rPr sz="1600" spc="-15" dirty="0" err="1" smtClean="0">
                <a:latin typeface="Arial"/>
                <a:cs typeface="Arial"/>
              </a:rPr>
              <a:t>беспечивать</a:t>
            </a:r>
            <a:r>
              <a:rPr sz="1600" spc="-15" dirty="0" smtClean="0">
                <a:latin typeface="Arial"/>
                <a:cs typeface="Arial"/>
              </a:rPr>
              <a:t> </a:t>
            </a:r>
            <a:r>
              <a:rPr sz="1600" spc="-10" dirty="0" err="1" smtClean="0">
                <a:latin typeface="Arial"/>
                <a:cs typeface="Arial"/>
              </a:rPr>
              <a:t>биопсию</a:t>
            </a:r>
            <a:r>
              <a:rPr lang="ru-RU" sz="1600" spc="-10" dirty="0" smtClean="0">
                <a:latin typeface="Arial"/>
                <a:cs typeface="Arial"/>
              </a:rPr>
              <a:t>,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желательно другие</a:t>
            </a:r>
            <a:r>
              <a:rPr lang="ru-RU" sz="1600" spc="-10" dirty="0" smtClean="0">
                <a:latin typeface="Arial"/>
                <a:cs typeface="Arial"/>
              </a:rPr>
              <a:t> </a:t>
            </a:r>
            <a:r>
              <a:rPr sz="1600" spc="-10" dirty="0" err="1" smtClean="0">
                <a:latin typeface="Arial"/>
                <a:cs typeface="Arial"/>
              </a:rPr>
              <a:t>эндоскопическ</a:t>
            </a:r>
            <a:r>
              <a:rPr lang="ru-RU" sz="1600" spc="-10" dirty="0" err="1" smtClean="0">
                <a:latin typeface="Arial"/>
                <a:cs typeface="Arial"/>
              </a:rPr>
              <a:t>ие</a:t>
            </a:r>
            <a:r>
              <a:rPr lang="ru-RU" sz="1600" spc="-10" dirty="0" smtClean="0">
                <a:latin typeface="Arial"/>
                <a:cs typeface="Arial"/>
              </a:rPr>
              <a:t> </a:t>
            </a:r>
            <a:r>
              <a:rPr sz="1600" spc="-10" dirty="0" err="1" smtClean="0">
                <a:latin typeface="Arial"/>
                <a:cs typeface="Arial"/>
              </a:rPr>
              <a:t>операци</a:t>
            </a:r>
            <a:r>
              <a:rPr lang="ru-RU" sz="1600" spc="-10" dirty="0" smtClean="0">
                <a:latin typeface="Arial"/>
                <a:cs typeface="Arial"/>
              </a:rPr>
              <a:t>и.</a:t>
            </a:r>
            <a:endParaRPr sz="1600" dirty="0">
              <a:latin typeface="Arial"/>
              <a:cs typeface="Arial"/>
            </a:endParaRPr>
          </a:p>
          <a:p>
            <a:pPr marL="488950" marR="2755900" indent="-247650">
              <a:lnSpc>
                <a:spcPts val="1730"/>
              </a:lnSpc>
              <a:spcBef>
                <a:spcPts val="840"/>
              </a:spcBef>
              <a:buChar char="•"/>
              <a:tabLst>
                <a:tab pos="488950" algn="l"/>
                <a:tab pos="489584" algn="l"/>
              </a:tabLst>
            </a:pPr>
            <a:r>
              <a:rPr lang="ru-RU" sz="1600" spc="-15" dirty="0" smtClean="0">
                <a:latin typeface="Arial"/>
                <a:cs typeface="Arial"/>
              </a:rPr>
              <a:t>И</a:t>
            </a:r>
            <a:r>
              <a:rPr sz="1600" spc="-15" dirty="0" err="1" smtClean="0">
                <a:latin typeface="Arial"/>
                <a:cs typeface="Arial"/>
              </a:rPr>
              <a:t>сключать</a:t>
            </a:r>
            <a:r>
              <a:rPr sz="1600" spc="-15" dirty="0" smtClean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перекрёстное  </a:t>
            </a:r>
            <a:r>
              <a:rPr sz="1600" spc="-10" dirty="0" err="1">
                <a:latin typeface="Arial"/>
                <a:cs typeface="Arial"/>
              </a:rPr>
              <a:t>инфицирование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lang="ru-RU" sz="1600" spc="-10" dirty="0" smtClean="0">
                <a:latin typeface="Arial"/>
                <a:cs typeface="Arial"/>
              </a:rPr>
              <a:t>пациентов </a:t>
            </a:r>
            <a:r>
              <a:rPr sz="1600" spc="-5" dirty="0" smtClean="0">
                <a:solidFill>
                  <a:srgbClr val="0070C0"/>
                </a:solidFill>
                <a:latin typeface="Arial"/>
                <a:cs typeface="Arial"/>
                <a:hlinkClick r:id="rId5" action="ppaction://hlinkfile"/>
              </a:rPr>
              <a:t>(</a:t>
            </a:r>
            <a:r>
              <a:rPr sz="1600" spc="-5" dirty="0" err="1" smtClean="0">
                <a:solidFill>
                  <a:srgbClr val="0070C0"/>
                </a:solidFill>
                <a:latin typeface="Arial"/>
                <a:cs typeface="Arial"/>
                <a:hlinkClick r:id="rId5" action="ppaction://hlinkfile"/>
              </a:rPr>
              <a:t>см</a:t>
            </a:r>
            <a:r>
              <a:rPr sz="1600" spc="-5" dirty="0">
                <a:solidFill>
                  <a:srgbClr val="0070C0"/>
                </a:solidFill>
                <a:latin typeface="Arial"/>
                <a:cs typeface="Arial"/>
                <a:hlinkClick r:id="rId5" action="ppaction://hlinkfile"/>
              </a:rPr>
              <a:t>. </a:t>
            </a:r>
            <a:endParaRPr lang="ru-RU" sz="1600" spc="-5" dirty="0" smtClean="0">
              <a:solidFill>
                <a:srgbClr val="0070C0"/>
              </a:solidFill>
              <a:latin typeface="Arial"/>
              <a:cs typeface="Arial"/>
              <a:hlinkClick r:id="rId5" action="ppaction://hlinkfile"/>
            </a:endParaRPr>
          </a:p>
          <a:p>
            <a:pPr marL="504000" marR="2755900">
              <a:lnSpc>
                <a:spcPts val="1730"/>
              </a:lnSpc>
              <a:tabLst>
                <a:tab pos="488950" algn="l"/>
                <a:tab pos="489584" algn="l"/>
              </a:tabLst>
            </a:pPr>
            <a:r>
              <a:rPr lang="ru-RU" sz="1600" spc="-5" dirty="0" smtClean="0">
                <a:solidFill>
                  <a:srgbClr val="0070C0"/>
                </a:solidFill>
                <a:latin typeface="Arial"/>
                <a:cs typeface="Arial"/>
                <a:hlinkClick r:id="rId5" action="ppaction://hlinkfile"/>
              </a:rPr>
              <a:t>Часть 1.</a:t>
            </a:r>
            <a:r>
              <a:rPr sz="1600" spc="-5" dirty="0" smtClean="0">
                <a:solidFill>
                  <a:srgbClr val="0070C0"/>
                </a:solidFill>
                <a:latin typeface="Arial"/>
                <a:cs typeface="Arial"/>
                <a:hlinkClick r:id="rId5" action="ppaction://hlinkfile"/>
              </a:rPr>
              <a:t> </a:t>
            </a:r>
            <a:r>
              <a:rPr sz="1600" spc="-10" dirty="0" err="1">
                <a:solidFill>
                  <a:srgbClr val="0070C0"/>
                </a:solidFill>
                <a:latin typeface="Arial"/>
                <a:cs typeface="Arial"/>
                <a:hlinkClick r:id="rId5" action="ppaction://hlinkfile"/>
              </a:rPr>
              <a:t>Асептический</a:t>
            </a:r>
            <a:r>
              <a:rPr sz="1600" spc="-10" dirty="0">
                <a:solidFill>
                  <a:srgbClr val="0070C0"/>
                </a:solidFill>
                <a:latin typeface="Arial"/>
                <a:cs typeface="Arial"/>
                <a:hlinkClick r:id="rId5" action="ppaction://hlinkfile"/>
              </a:rPr>
              <a:t> </a:t>
            </a:r>
            <a:r>
              <a:rPr sz="1600" spc="-30" dirty="0" err="1" smtClean="0">
                <a:solidFill>
                  <a:srgbClr val="0070C0"/>
                </a:solidFill>
                <a:latin typeface="Arial"/>
                <a:cs typeface="Arial"/>
                <a:hlinkClick r:id="rId5" action="ppaction://hlinkfile"/>
              </a:rPr>
              <a:t>метод</a:t>
            </a:r>
            <a:r>
              <a:rPr sz="1600" spc="-30" dirty="0" smtClean="0">
                <a:solidFill>
                  <a:srgbClr val="0070C0"/>
                </a:solidFill>
                <a:latin typeface="Arial"/>
                <a:cs typeface="Arial"/>
                <a:hlinkClick r:id="rId5" action="ppaction://hlinkfile"/>
              </a:rPr>
              <a:t>  </a:t>
            </a:r>
            <a:r>
              <a:rPr lang="ru-RU" sz="1600" spc="-5" dirty="0" smtClean="0">
                <a:solidFill>
                  <a:srgbClr val="0070C0"/>
                </a:solidFill>
                <a:latin typeface="Arial"/>
                <a:cs typeface="Arial"/>
                <a:hlinkClick r:id="rId5" action="ppaction://hlinkfile"/>
              </a:rPr>
              <a:t>гибкой  </a:t>
            </a:r>
            <a:r>
              <a:rPr sz="1600" spc="-5" dirty="0" err="1" smtClean="0">
                <a:solidFill>
                  <a:srgbClr val="0070C0"/>
                </a:solidFill>
                <a:latin typeface="Arial"/>
                <a:cs typeface="Arial"/>
                <a:hlinkClick r:id="rId5" action="ppaction://hlinkfile"/>
              </a:rPr>
              <a:t>эндоскопии</a:t>
            </a:r>
            <a:r>
              <a:rPr sz="1600" spc="-5" dirty="0">
                <a:solidFill>
                  <a:srgbClr val="0070C0"/>
                </a:solidFill>
                <a:latin typeface="Arial"/>
                <a:cs typeface="Arial"/>
                <a:hlinkClick r:id="rId5" action="ppaction://hlinkfile"/>
              </a:rPr>
              <a:t>)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753475" y="6474789"/>
            <a:ext cx="24892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lang="ru-RU" dirty="0"/>
              <a:t>7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15925" y="838200"/>
            <a:ext cx="8270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spc="-5" dirty="0" smtClean="0">
                <a:latin typeface="Arial"/>
                <a:cs typeface="Arial"/>
              </a:rPr>
              <a:t>7. </a:t>
            </a:r>
            <a:r>
              <a:rPr lang="ru-RU" sz="1600" b="1" spc="-20" dirty="0">
                <a:latin typeface="Arial"/>
                <a:cs typeface="Arial"/>
              </a:rPr>
              <a:t>Требования </a:t>
            </a:r>
            <a:r>
              <a:rPr lang="ru-RU" sz="1600" b="1" spc="-5" dirty="0">
                <a:latin typeface="Arial"/>
                <a:cs typeface="Arial"/>
              </a:rPr>
              <a:t>к </a:t>
            </a:r>
            <a:r>
              <a:rPr lang="ru-RU" sz="1600" b="1" spc="-5" dirty="0" smtClean="0">
                <a:latin typeface="Arial"/>
                <a:cs typeface="Arial"/>
              </a:rPr>
              <a:t>адекватной </a:t>
            </a:r>
            <a:r>
              <a:rPr lang="ru-RU" sz="1600" b="1" spc="-20" dirty="0" smtClean="0">
                <a:latin typeface="Arial"/>
                <a:cs typeface="Arial"/>
              </a:rPr>
              <a:t>колоноскопии</a:t>
            </a:r>
            <a:endParaRPr lang="en-US" dirty="0"/>
          </a:p>
        </p:txBody>
      </p:sp>
      <p:sp>
        <p:nvSpPr>
          <p:cNvPr id="10" name="object 2"/>
          <p:cNvSpPr/>
          <p:nvPr/>
        </p:nvSpPr>
        <p:spPr>
          <a:xfrm>
            <a:off x="4520694" y="1368487"/>
            <a:ext cx="4200525" cy="499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/>
          <p:nvPr/>
        </p:nvSpPr>
        <p:spPr>
          <a:xfrm>
            <a:off x="4493451" y="1363725"/>
            <a:ext cx="4210050" cy="5005705"/>
          </a:xfrm>
          <a:custGeom>
            <a:avLst/>
            <a:gdLst/>
            <a:ahLst/>
            <a:cxnLst/>
            <a:rect l="l" t="t" r="r" b="b"/>
            <a:pathLst>
              <a:path w="4210050" h="5005705">
                <a:moveTo>
                  <a:pt x="0" y="5005324"/>
                </a:moveTo>
                <a:lnTo>
                  <a:pt x="4210050" y="5005324"/>
                </a:lnTo>
                <a:lnTo>
                  <a:pt x="4210050" y="0"/>
                </a:lnTo>
                <a:lnTo>
                  <a:pt x="0" y="0"/>
                </a:lnTo>
                <a:lnTo>
                  <a:pt x="0" y="50053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23"/>
          <p:cNvSpPr txBox="1"/>
          <p:nvPr/>
        </p:nvSpPr>
        <p:spPr>
          <a:xfrm>
            <a:off x="487362" y="188912"/>
            <a:ext cx="7533005" cy="562975"/>
          </a:xfrm>
          <a:prstGeom prst="rect">
            <a:avLst/>
          </a:prstGeom>
          <a:solidFill>
            <a:srgbClr val="5CD430"/>
          </a:solidFill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1600" b="1" i="1" spc="-5" dirty="0" err="1" smtClean="0">
                <a:latin typeface="Arial"/>
                <a:cs typeface="Arial"/>
              </a:rPr>
              <a:t>Перспективы</a:t>
            </a:r>
            <a:r>
              <a:rPr sz="1600" b="1" i="1" spc="-5" dirty="0" smtClean="0">
                <a:latin typeface="Arial"/>
                <a:cs typeface="Arial"/>
              </a:rPr>
              <a:t> </a:t>
            </a:r>
            <a:r>
              <a:rPr lang="ru-RU" sz="1600" b="1" i="1" spc="-5" dirty="0" smtClean="0">
                <a:latin typeface="Arial"/>
                <a:cs typeface="Arial"/>
              </a:rPr>
              <a:t>скрининга и лечения </a:t>
            </a:r>
            <a:r>
              <a:rPr lang="ru-RU" sz="1600" b="1" i="1" spc="-25" dirty="0" smtClean="0">
                <a:latin typeface="Arial"/>
                <a:cs typeface="Arial"/>
              </a:rPr>
              <a:t>рака колон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b="1" i="1" spc="-5" dirty="0">
                <a:latin typeface="Arial"/>
                <a:cs typeface="Arial"/>
              </a:rPr>
              <a:t>Часть 3. Амануальный метод интубационной колоноскопии</a:t>
            </a:r>
          </a:p>
        </p:txBody>
      </p:sp>
      <p:sp>
        <p:nvSpPr>
          <p:cNvPr id="16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6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405" y="796925"/>
            <a:ext cx="8307070" cy="164147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algn="ctr">
              <a:spcBef>
                <a:spcPts val="680"/>
              </a:spcBef>
            </a:pPr>
            <a:r>
              <a:rPr lang="ru-RU" sz="1600" b="1" spc="-5" dirty="0">
                <a:latin typeface="Arial"/>
                <a:cs typeface="Arial"/>
              </a:rPr>
              <a:t>8</a:t>
            </a:r>
            <a:r>
              <a:rPr sz="1600" b="1" spc="-5" dirty="0" smtClean="0">
                <a:latin typeface="Arial"/>
                <a:cs typeface="Arial"/>
              </a:rPr>
              <a:t>. </a:t>
            </a:r>
            <a:r>
              <a:rPr lang="ru-RU" sz="1600" b="1" spc="-10" dirty="0">
                <a:latin typeface="Arial"/>
                <a:cs typeface="Arial"/>
              </a:rPr>
              <a:t>Формула </a:t>
            </a:r>
            <a:r>
              <a:rPr lang="ru-RU" sz="1600" b="1" spc="-5" dirty="0">
                <a:latin typeface="Arial"/>
                <a:cs typeface="Arial"/>
              </a:rPr>
              <a:t>Л. Эйлера </a:t>
            </a:r>
            <a:r>
              <a:rPr lang="en-US" sz="1600" b="1" dirty="0">
                <a:latin typeface="Arial"/>
                <a:cs typeface="Arial"/>
              </a:rPr>
              <a:t>Q</a:t>
            </a:r>
            <a:r>
              <a:rPr lang="en-US" sz="1575" b="1" baseline="-21164" dirty="0">
                <a:latin typeface="Arial"/>
                <a:cs typeface="Arial"/>
              </a:rPr>
              <a:t>1</a:t>
            </a:r>
            <a:r>
              <a:rPr lang="en-US" sz="1600" b="1" dirty="0">
                <a:latin typeface="Arial"/>
                <a:cs typeface="Arial"/>
              </a:rPr>
              <a:t>/Q</a:t>
            </a:r>
            <a:r>
              <a:rPr lang="en-US" sz="1575" b="1" baseline="-21164" dirty="0">
                <a:latin typeface="Arial"/>
                <a:cs typeface="Arial"/>
              </a:rPr>
              <a:t>2</a:t>
            </a:r>
            <a:r>
              <a:rPr lang="en-US" sz="1600" b="1" dirty="0">
                <a:latin typeface="Arial"/>
                <a:cs typeface="Arial"/>
              </a:rPr>
              <a:t>=e</a:t>
            </a:r>
            <a:r>
              <a:rPr lang="el-GR" sz="1575" b="1" baseline="26455" dirty="0">
                <a:latin typeface="Arial"/>
                <a:cs typeface="Arial"/>
              </a:rPr>
              <a:t>α</a:t>
            </a:r>
            <a:r>
              <a:rPr lang="en-US" sz="1575" b="1" baseline="26455" dirty="0" smtClean="0">
                <a:latin typeface="Arial"/>
                <a:cs typeface="Arial"/>
              </a:rPr>
              <a:t>ƒ</a:t>
            </a:r>
            <a:r>
              <a:rPr lang="ru-RU" sz="1575" b="1" baseline="26455" dirty="0" smtClean="0">
                <a:latin typeface="Arial"/>
                <a:cs typeface="Arial"/>
              </a:rPr>
              <a:t> </a:t>
            </a:r>
            <a:r>
              <a:rPr lang="ru-RU" sz="1600" b="1" spc="-5" dirty="0" smtClean="0">
                <a:latin typeface="Arial"/>
                <a:cs typeface="Arial"/>
              </a:rPr>
              <a:t>- теоретическая основа интубации кишечника</a:t>
            </a:r>
            <a:endParaRPr sz="1600" b="1" dirty="0" smtClean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580"/>
              </a:spcBef>
            </a:pPr>
            <a:r>
              <a:rPr sz="1600" spc="-10" dirty="0" err="1" smtClean="0">
                <a:latin typeface="Arial"/>
                <a:cs typeface="Arial"/>
              </a:rPr>
              <a:t>Формула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Л.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sz="1600" spc="-5" dirty="0" err="1" smtClean="0">
                <a:latin typeface="Arial"/>
                <a:cs typeface="Arial"/>
              </a:rPr>
              <a:t>Эйлера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dirty="0" smtClean="0">
                <a:latin typeface="Arial"/>
                <a:cs typeface="Arial"/>
              </a:rPr>
              <a:t>Q</a:t>
            </a:r>
            <a:r>
              <a:rPr sz="1575" baseline="-21164" dirty="0" smtClean="0">
                <a:latin typeface="Arial"/>
                <a:cs typeface="Arial"/>
              </a:rPr>
              <a:t>1</a:t>
            </a:r>
            <a:r>
              <a:rPr sz="1600" dirty="0" smtClean="0">
                <a:latin typeface="Arial"/>
                <a:cs typeface="Arial"/>
              </a:rPr>
              <a:t>/Q</a:t>
            </a:r>
            <a:r>
              <a:rPr sz="1575" baseline="-21164" dirty="0" smtClean="0">
                <a:latin typeface="Arial"/>
                <a:cs typeface="Arial"/>
              </a:rPr>
              <a:t>2</a:t>
            </a:r>
            <a:r>
              <a:rPr sz="1600" dirty="0" smtClean="0">
                <a:latin typeface="Arial"/>
                <a:cs typeface="Arial"/>
              </a:rPr>
              <a:t>=e</a:t>
            </a:r>
            <a:r>
              <a:rPr sz="1575" baseline="26455" dirty="0" smtClean="0">
                <a:latin typeface="Arial"/>
                <a:cs typeface="Arial"/>
              </a:rPr>
              <a:t>αƒ</a:t>
            </a:r>
            <a:r>
              <a:rPr lang="en-US" sz="1600" spc="-5" dirty="0" smtClean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подтвердила эмпирический вывод, что </a:t>
            </a:r>
            <a:r>
              <a:rPr sz="1600" dirty="0" err="1" smtClean="0">
                <a:latin typeface="Arial"/>
                <a:cs typeface="Arial"/>
              </a:rPr>
              <a:t>причин</a:t>
            </a:r>
            <a:r>
              <a:rPr lang="ru-RU" sz="1600" dirty="0" smtClean="0">
                <a:latin typeface="Arial"/>
                <a:cs typeface="Arial"/>
              </a:rPr>
              <a:t>а</a:t>
            </a:r>
            <a:r>
              <a:rPr sz="1600" dirty="0" smtClean="0">
                <a:latin typeface="Arial"/>
                <a:cs typeface="Arial"/>
              </a:rPr>
              <a:t> </a:t>
            </a:r>
            <a:r>
              <a:rPr sz="1600" spc="-10" dirty="0" err="1" smtClean="0">
                <a:latin typeface="Arial"/>
                <a:cs typeface="Arial"/>
              </a:rPr>
              <a:t>трудностей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интубации</a:t>
            </a:r>
            <a:r>
              <a:rPr lang="ru-RU" sz="1600" spc="-5" dirty="0" smtClean="0">
                <a:latin typeface="Arial"/>
                <a:cs typeface="Arial"/>
              </a:rPr>
              <a:t> кишечника в его изгибах. В формуле это </a:t>
            </a:r>
            <a:r>
              <a:rPr lang="ru-RU" sz="1600" spc="-15" dirty="0" smtClean="0">
                <a:latin typeface="Arial"/>
                <a:cs typeface="Arial"/>
              </a:rPr>
              <a:t>величина </a:t>
            </a:r>
            <a:r>
              <a:rPr lang="el-GR" sz="1600" spc="-5" dirty="0" smtClean="0">
                <a:latin typeface="Arial"/>
                <a:cs typeface="Arial"/>
              </a:rPr>
              <a:t>α</a:t>
            </a:r>
            <a:r>
              <a:rPr lang="ru-RU" sz="1600" spc="-5" dirty="0" smtClean="0">
                <a:latin typeface="Arial"/>
                <a:cs typeface="Arial"/>
              </a:rPr>
              <a:t> - сумма изгибов толстой кишки достигает 1000</a:t>
            </a:r>
            <a:r>
              <a:rPr lang="ru-RU" sz="1400" b="1" spc="-5" baseline="30000" dirty="0" smtClean="0">
                <a:latin typeface="Arial"/>
                <a:cs typeface="Arial"/>
              </a:rPr>
              <a:t>О</a:t>
            </a:r>
            <a:r>
              <a:rPr lang="ru-RU" sz="1600" spc="-15" dirty="0" smtClean="0">
                <a:latin typeface="Arial"/>
                <a:cs typeface="Arial"/>
              </a:rPr>
              <a:t>; для полной мануальной интубации колон этот угол необходимо снизить до 180</a:t>
            </a:r>
            <a:r>
              <a:rPr lang="ru-RU" sz="1400" b="1" spc="-5" baseline="30000" dirty="0" smtClean="0">
                <a:latin typeface="Arial"/>
                <a:cs typeface="Arial"/>
              </a:rPr>
              <a:t>О</a:t>
            </a:r>
            <a:r>
              <a:rPr lang="ru-RU" sz="1600" spc="-15" dirty="0" smtClean="0">
                <a:latin typeface="Arial"/>
                <a:cs typeface="Arial"/>
              </a:rPr>
              <a:t>. Конечный результат анализа формулы Эйлера - </a:t>
            </a:r>
            <a:r>
              <a:rPr sz="1600" spc="-10" dirty="0" err="1" smtClean="0">
                <a:latin typeface="Arial"/>
                <a:cs typeface="Arial"/>
              </a:rPr>
              <a:t>предлож</a:t>
            </a:r>
            <a:r>
              <a:rPr lang="ru-RU" sz="1600" spc="-10" dirty="0" smtClean="0">
                <a:latin typeface="Arial"/>
                <a:cs typeface="Arial"/>
              </a:rPr>
              <a:t>ение</a:t>
            </a:r>
            <a:r>
              <a:rPr sz="1600" spc="-10" dirty="0" smtClean="0">
                <a:latin typeface="Arial"/>
                <a:cs typeface="Arial"/>
              </a:rPr>
              <a:t> интубации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spc="-5" dirty="0" err="1" smtClean="0">
                <a:latin typeface="Arial"/>
                <a:cs typeface="Arial"/>
              </a:rPr>
              <a:t>по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spc="-5" dirty="0" err="1" smtClean="0">
                <a:latin typeface="Arial"/>
                <a:cs typeface="Arial"/>
              </a:rPr>
              <a:t>принципу</a:t>
            </a:r>
            <a:r>
              <a:rPr sz="1600" spc="175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“</a:t>
            </a:r>
            <a:r>
              <a:rPr sz="1600" spc="-5" dirty="0" err="1" smtClean="0">
                <a:latin typeface="Arial"/>
                <a:cs typeface="Arial"/>
              </a:rPr>
              <a:t>тяни-толкай</a:t>
            </a:r>
            <a:r>
              <a:rPr sz="1600" spc="-5" dirty="0" smtClean="0">
                <a:latin typeface="Arial"/>
                <a:cs typeface="Arial"/>
              </a:rPr>
              <a:t>”.</a:t>
            </a:r>
            <a:endParaRPr lang="ru-RU" sz="1600" spc="-5" dirty="0" smtClean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78800" y="506476"/>
            <a:ext cx="763587" cy="231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86801" y="180975"/>
            <a:ext cx="763587" cy="231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2662" y="2640076"/>
            <a:ext cx="7221474" cy="3827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7900" y="2635313"/>
            <a:ext cx="7231380" cy="3837304"/>
          </a:xfrm>
          <a:custGeom>
            <a:avLst/>
            <a:gdLst/>
            <a:ahLst/>
            <a:cxnLst/>
            <a:rect l="l" t="t" r="r" b="b"/>
            <a:pathLst>
              <a:path w="7231380" h="3837304">
                <a:moveTo>
                  <a:pt x="0" y="3836924"/>
                </a:moveTo>
                <a:lnTo>
                  <a:pt x="7230999" y="3836924"/>
                </a:lnTo>
                <a:lnTo>
                  <a:pt x="7230999" y="0"/>
                </a:lnTo>
                <a:lnTo>
                  <a:pt x="0" y="0"/>
                </a:lnTo>
                <a:lnTo>
                  <a:pt x="0" y="383692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753475" y="6474789"/>
            <a:ext cx="24892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lang="ru-RU" dirty="0" smtClean="0"/>
              <a:t>8</a:t>
            </a:r>
            <a:endParaRPr dirty="0"/>
          </a:p>
        </p:txBody>
      </p:sp>
      <p:sp>
        <p:nvSpPr>
          <p:cNvPr id="12" name="object 23"/>
          <p:cNvSpPr txBox="1"/>
          <p:nvPr/>
        </p:nvSpPr>
        <p:spPr>
          <a:xfrm>
            <a:off x="487362" y="188912"/>
            <a:ext cx="7533005" cy="562975"/>
          </a:xfrm>
          <a:prstGeom prst="rect">
            <a:avLst/>
          </a:prstGeom>
          <a:solidFill>
            <a:srgbClr val="5CD430"/>
          </a:solidFill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1600" b="1" i="1" spc="-5" dirty="0" err="1" smtClean="0">
                <a:latin typeface="Arial"/>
                <a:cs typeface="Arial"/>
              </a:rPr>
              <a:t>Перспективы</a:t>
            </a:r>
            <a:r>
              <a:rPr sz="1600" b="1" i="1" spc="-5" dirty="0" smtClean="0">
                <a:latin typeface="Arial"/>
                <a:cs typeface="Arial"/>
              </a:rPr>
              <a:t> </a:t>
            </a:r>
            <a:r>
              <a:rPr lang="ru-RU" sz="1600" b="1" i="1" spc="-5" dirty="0" smtClean="0">
                <a:latin typeface="Arial"/>
                <a:cs typeface="Arial"/>
              </a:rPr>
              <a:t>скрининга и лечения </a:t>
            </a:r>
            <a:r>
              <a:rPr lang="ru-RU" sz="1600" b="1" i="1" spc="-25" dirty="0" smtClean="0">
                <a:latin typeface="Arial"/>
                <a:cs typeface="Arial"/>
              </a:rPr>
              <a:t>рака колон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b="1" i="1" spc="-5" dirty="0">
                <a:latin typeface="Arial"/>
                <a:cs typeface="Arial"/>
              </a:rPr>
              <a:t>Часть 3. Амануальный метод интубационной колоноскопии</a:t>
            </a:r>
          </a:p>
        </p:txBody>
      </p:sp>
      <p:sp>
        <p:nvSpPr>
          <p:cNvPr id="13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5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4343527" y="1156517"/>
            <a:ext cx="4417314" cy="841897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R="5080" algn="just">
              <a:lnSpc>
                <a:spcPct val="100000"/>
              </a:lnSpc>
              <a:spcBef>
                <a:spcPts val="705"/>
              </a:spcBef>
            </a:pPr>
            <a:r>
              <a:rPr sz="1600" spc="-5" dirty="0" err="1" smtClean="0">
                <a:latin typeface="Arial"/>
                <a:cs typeface="Arial"/>
              </a:rPr>
              <a:t>Первый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колоноскоп “тяни-толкай” </a:t>
            </a:r>
            <a:r>
              <a:rPr sz="1600" spc="-10" dirty="0" err="1">
                <a:latin typeface="Arial"/>
                <a:cs typeface="Arial"/>
              </a:rPr>
              <a:t>заявлен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еще </a:t>
            </a:r>
            <a:r>
              <a:rPr sz="1600" spc="-5" dirty="0" smtClean="0">
                <a:latin typeface="Arial"/>
                <a:cs typeface="Arial"/>
              </a:rPr>
              <a:t>в </a:t>
            </a:r>
            <a:r>
              <a:rPr sz="1600" spc="-5" dirty="0">
                <a:latin typeface="Arial"/>
                <a:cs typeface="Arial"/>
              </a:rPr>
              <a:t>1978 </a:t>
            </a:r>
            <a:r>
              <a:rPr sz="1600" spc="-100" dirty="0">
                <a:latin typeface="Arial"/>
                <a:cs typeface="Arial"/>
              </a:rPr>
              <a:t>г. </a:t>
            </a:r>
            <a:r>
              <a:rPr sz="1600" spc="-5" dirty="0">
                <a:latin typeface="Arial"/>
                <a:cs typeface="Arial"/>
              </a:rPr>
              <a:t>– см. </a:t>
            </a:r>
            <a:r>
              <a:rPr sz="1600" spc="-10" dirty="0">
                <a:latin typeface="Arial"/>
                <a:cs typeface="Arial"/>
              </a:rPr>
              <a:t>на </a:t>
            </a:r>
            <a:r>
              <a:rPr sz="1600" spc="-5" dirty="0">
                <a:latin typeface="Arial"/>
                <a:cs typeface="Arial"/>
              </a:rPr>
              <a:t>сайте  </a:t>
            </a:r>
            <a:r>
              <a:rPr sz="1600" spc="-10" dirty="0">
                <a:latin typeface="Arial"/>
                <a:cs typeface="Arial"/>
              </a:rPr>
              <a:t>Eвропейского </a:t>
            </a:r>
            <a:r>
              <a:rPr sz="1600" spc="-15" dirty="0">
                <a:latin typeface="Arial"/>
                <a:cs typeface="Arial"/>
              </a:rPr>
              <a:t>патентного </a:t>
            </a:r>
            <a:r>
              <a:rPr sz="1600" spc="-10" dirty="0">
                <a:latin typeface="Arial"/>
                <a:cs typeface="Arial"/>
              </a:rPr>
              <a:t>ведомства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u="heavy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2"/>
              </a:rPr>
              <a:t>[17</a:t>
            </a:r>
            <a:r>
              <a:rPr sz="1600" u="heavy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2"/>
              </a:rPr>
              <a:t>]</a:t>
            </a:r>
            <a:r>
              <a:rPr sz="1600" spc="-5" dirty="0" smtClean="0">
                <a:latin typeface="Arial"/>
                <a:cs typeface="Arial"/>
              </a:rPr>
              <a:t>.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343527" y="4495800"/>
            <a:ext cx="4400550" cy="198195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lang="ru-RU" sz="1600" spc="-15" dirty="0" smtClean="0">
                <a:latin typeface="Arial"/>
                <a:cs typeface="Arial"/>
              </a:rPr>
              <a:t>Итраинтестинальную </a:t>
            </a:r>
            <a:r>
              <a:rPr sz="1600" dirty="0" err="1" smtClean="0">
                <a:latin typeface="Arial"/>
                <a:cs typeface="Arial"/>
              </a:rPr>
              <a:t>силу</a:t>
            </a:r>
            <a:r>
              <a:rPr sz="1600" dirty="0" smtClean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"тяни" </a:t>
            </a:r>
            <a:r>
              <a:rPr sz="1600" spc="-15" dirty="0">
                <a:latin typeface="Arial"/>
                <a:cs typeface="Arial"/>
              </a:rPr>
              <a:t>генерирует </a:t>
            </a:r>
            <a:r>
              <a:rPr sz="1600" spc="-10" dirty="0">
                <a:latin typeface="Arial"/>
                <a:cs typeface="Arial"/>
              </a:rPr>
              <a:t>инвагинатор </a:t>
            </a:r>
            <a:r>
              <a:rPr sz="1600" spc="-5" dirty="0">
                <a:latin typeface="Arial"/>
                <a:cs typeface="Arial"/>
              </a:rPr>
              <a:t>– </a:t>
            </a:r>
            <a:r>
              <a:rPr sz="1600" spc="-5" dirty="0" err="1" smtClean="0">
                <a:latin typeface="Arial"/>
                <a:cs typeface="Arial"/>
              </a:rPr>
              <a:t>тонкостенный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рукав, </a:t>
            </a:r>
            <a:r>
              <a:rPr sz="1600" spc="-10" dirty="0">
                <a:latin typeface="Arial"/>
                <a:cs typeface="Arial"/>
              </a:rPr>
              <a:t>выворачиваемый  давлением </a:t>
            </a:r>
            <a:r>
              <a:rPr sz="1600" spc="-15" dirty="0">
                <a:latin typeface="Arial"/>
                <a:cs typeface="Arial"/>
              </a:rPr>
              <a:t>воздуха </a:t>
            </a:r>
            <a:r>
              <a:rPr sz="1600" spc="5" dirty="0">
                <a:latin typeface="Arial"/>
                <a:cs typeface="Arial"/>
              </a:rPr>
              <a:t>как </a:t>
            </a:r>
            <a:r>
              <a:rPr sz="1600" spc="-5" dirty="0" err="1">
                <a:latin typeface="Arial"/>
                <a:cs typeface="Arial"/>
              </a:rPr>
              <a:t>палец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хирургической </a:t>
            </a:r>
            <a:r>
              <a:rPr sz="1600" spc="-15" dirty="0" err="1" smtClean="0">
                <a:latin typeface="Arial"/>
                <a:cs typeface="Arial"/>
              </a:rPr>
              <a:t>перчатки</a:t>
            </a:r>
            <a:r>
              <a:rPr sz="1600" spc="-15" dirty="0" smtClean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  <a:hlinkClick r:id="rId3" action="ppaction://hlinksldjump"/>
              </a:rPr>
              <a:t>(</a:t>
            </a:r>
            <a:r>
              <a:rPr sz="1600" spc="-5" dirty="0">
                <a:solidFill>
                  <a:srgbClr val="0070C0"/>
                </a:solidFill>
                <a:latin typeface="Arial"/>
                <a:cs typeface="Arial"/>
                <a:hlinkClick r:id="rId3" action="ppaction://hlinksldjump"/>
              </a:rPr>
              <a:t>см. </a:t>
            </a:r>
            <a:r>
              <a:rPr sz="1600" spc="-5" dirty="0" err="1" smtClean="0">
                <a:solidFill>
                  <a:srgbClr val="0070C0"/>
                </a:solidFill>
                <a:latin typeface="Arial"/>
                <a:cs typeface="Arial"/>
                <a:hlinkClick r:id="rId3" action="ppaction://hlinksldjump"/>
              </a:rPr>
              <a:t>слайд</a:t>
            </a:r>
            <a:r>
              <a:rPr sz="1600" spc="-5" dirty="0" smtClean="0">
                <a:solidFill>
                  <a:srgbClr val="0070C0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lang="ru-RU" sz="1600" dirty="0" smtClean="0">
                <a:solidFill>
                  <a:srgbClr val="0070C0"/>
                </a:solidFill>
                <a:latin typeface="Arial"/>
                <a:cs typeface="Arial"/>
                <a:hlinkClick r:id="rId3" action="ppaction://hlinksldjump"/>
              </a:rPr>
              <a:t>10</a:t>
            </a:r>
            <a:r>
              <a:rPr sz="1600" dirty="0" smtClean="0">
                <a:latin typeface="Arial"/>
                <a:cs typeface="Arial"/>
                <a:hlinkClick r:id="rId3" action="ppaction://hlinksldjump"/>
              </a:rPr>
              <a:t>)</a:t>
            </a:r>
            <a:r>
              <a:rPr lang="ru-RU" sz="1600" dirty="0" smtClean="0">
                <a:latin typeface="Arial"/>
                <a:cs typeface="Arial"/>
              </a:rPr>
              <a:t>,</a:t>
            </a:r>
            <a:r>
              <a:rPr sz="1600" dirty="0" smtClean="0">
                <a:latin typeface="Arial"/>
                <a:cs typeface="Arial"/>
              </a:rPr>
              <a:t> </a:t>
            </a:r>
            <a:r>
              <a:rPr lang="ru-RU" sz="1600" dirty="0" smtClean="0">
                <a:latin typeface="Arial"/>
                <a:cs typeface="Arial"/>
              </a:rPr>
              <a:t>синхронную внешнюю </a:t>
            </a:r>
            <a:r>
              <a:rPr sz="1600" dirty="0" err="1" smtClean="0">
                <a:latin typeface="Arial"/>
                <a:cs typeface="Arial"/>
              </a:rPr>
              <a:t>силу</a:t>
            </a:r>
            <a:r>
              <a:rPr sz="1600" dirty="0" smtClean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“толкай” - </a:t>
            </a:r>
            <a:r>
              <a:rPr sz="1600" dirty="0">
                <a:latin typeface="Arial"/>
                <a:cs typeface="Arial"/>
              </a:rPr>
              <a:t>рука  </a:t>
            </a:r>
            <a:r>
              <a:rPr sz="1600" spc="-5" dirty="0">
                <a:latin typeface="Arial"/>
                <a:cs typeface="Arial"/>
              </a:rPr>
              <a:t>эндоскописта. </a:t>
            </a:r>
            <a:r>
              <a:rPr lang="ru-RU" sz="1600" spc="-5" dirty="0" smtClean="0">
                <a:latin typeface="Arial"/>
                <a:cs typeface="Arial"/>
              </a:rPr>
              <a:t>Природа </a:t>
            </a:r>
            <a:r>
              <a:rPr sz="1600" spc="-5" dirty="0" err="1" smtClean="0">
                <a:latin typeface="Arial"/>
                <a:cs typeface="Arial"/>
              </a:rPr>
              <a:t>интубирующих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dirty="0" err="1" smtClean="0">
                <a:latin typeface="Arial"/>
                <a:cs typeface="Arial"/>
              </a:rPr>
              <a:t>сил</a:t>
            </a:r>
            <a:r>
              <a:rPr sz="1600" dirty="0" smtClean="0">
                <a:latin typeface="Arial"/>
                <a:cs typeface="Arial"/>
              </a:rPr>
              <a:t> </a:t>
            </a:r>
            <a:r>
              <a:rPr lang="ru-RU" sz="1600" dirty="0" smtClean="0">
                <a:latin typeface="Arial"/>
                <a:cs typeface="Arial"/>
              </a:rPr>
              <a:t>позволяет </a:t>
            </a:r>
            <a:r>
              <a:rPr lang="ru-RU" sz="1600" spc="-10" dirty="0" smtClean="0">
                <a:latin typeface="Arial"/>
                <a:cs typeface="Arial"/>
              </a:rPr>
              <a:t>именовать первый </a:t>
            </a:r>
            <a:r>
              <a:rPr lang="ru-RU" sz="1600" spc="-10" dirty="0" err="1" smtClean="0">
                <a:latin typeface="Arial"/>
                <a:cs typeface="Arial"/>
              </a:rPr>
              <a:t>двусильный</a:t>
            </a:r>
            <a:r>
              <a:rPr lang="ru-RU" sz="1600" spc="-10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колоноскоп </a:t>
            </a:r>
            <a:r>
              <a:rPr sz="1600" spc="-10" dirty="0" err="1" smtClean="0">
                <a:latin typeface="Arial"/>
                <a:cs typeface="Arial"/>
              </a:rPr>
              <a:t>пневмо-мануальны</a:t>
            </a:r>
            <a:r>
              <a:rPr lang="ru-RU" sz="1600" spc="-10" dirty="0" smtClean="0">
                <a:latin typeface="Arial"/>
                <a:cs typeface="Arial"/>
              </a:rPr>
              <a:t>м</a:t>
            </a:r>
            <a:r>
              <a:rPr sz="1600" spc="-10" dirty="0" smtClean="0">
                <a:latin typeface="Arial"/>
                <a:cs typeface="Arial"/>
              </a:rPr>
              <a:t>.</a:t>
            </a:r>
            <a:r>
              <a:rPr lang="ru-RU" sz="1600" spc="-10" dirty="0" smtClean="0">
                <a:latin typeface="Arial"/>
                <a:cs typeface="Arial"/>
              </a:rPr>
              <a:t> 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57751" y="2057400"/>
            <a:ext cx="2424049" cy="23909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0052" y="3676777"/>
            <a:ext cx="293370" cy="250825"/>
          </a:xfrm>
          <a:custGeom>
            <a:avLst/>
            <a:gdLst/>
            <a:ahLst/>
            <a:cxnLst/>
            <a:rect l="l" t="t" r="r" b="b"/>
            <a:pathLst>
              <a:path w="293370" h="250825">
                <a:moveTo>
                  <a:pt x="47917" y="35894"/>
                </a:moveTo>
                <a:lnTo>
                  <a:pt x="44831" y="41529"/>
                </a:lnTo>
                <a:lnTo>
                  <a:pt x="39733" y="45615"/>
                </a:lnTo>
                <a:lnTo>
                  <a:pt x="284734" y="250825"/>
                </a:lnTo>
                <a:lnTo>
                  <a:pt x="292988" y="241046"/>
                </a:lnTo>
                <a:lnTo>
                  <a:pt x="47917" y="35894"/>
                </a:lnTo>
                <a:close/>
              </a:path>
              <a:path w="293370" h="250825">
                <a:moveTo>
                  <a:pt x="23082" y="0"/>
                </a:moveTo>
                <a:lnTo>
                  <a:pt x="13723" y="2698"/>
                </a:lnTo>
                <a:lnTo>
                  <a:pt x="5841" y="9017"/>
                </a:lnTo>
                <a:lnTo>
                  <a:pt x="1015" y="17825"/>
                </a:lnTo>
                <a:lnTo>
                  <a:pt x="0" y="27479"/>
                </a:lnTo>
                <a:lnTo>
                  <a:pt x="2698" y="36824"/>
                </a:lnTo>
                <a:lnTo>
                  <a:pt x="9016" y="44704"/>
                </a:lnTo>
                <a:lnTo>
                  <a:pt x="17899" y="49530"/>
                </a:lnTo>
                <a:lnTo>
                  <a:pt x="27590" y="50546"/>
                </a:lnTo>
                <a:lnTo>
                  <a:pt x="36949" y="47847"/>
                </a:lnTo>
                <a:lnTo>
                  <a:pt x="39733" y="45615"/>
                </a:lnTo>
                <a:lnTo>
                  <a:pt x="21209" y="30099"/>
                </a:lnTo>
                <a:lnTo>
                  <a:pt x="29463" y="20447"/>
                </a:lnTo>
                <a:lnTo>
                  <a:pt x="49916" y="20447"/>
                </a:lnTo>
                <a:lnTo>
                  <a:pt x="47974" y="13721"/>
                </a:lnTo>
                <a:lnTo>
                  <a:pt x="41656" y="5842"/>
                </a:lnTo>
                <a:lnTo>
                  <a:pt x="32773" y="1015"/>
                </a:lnTo>
                <a:lnTo>
                  <a:pt x="23082" y="0"/>
                </a:lnTo>
                <a:close/>
              </a:path>
              <a:path w="293370" h="250825">
                <a:moveTo>
                  <a:pt x="29463" y="20447"/>
                </a:moveTo>
                <a:lnTo>
                  <a:pt x="21209" y="30099"/>
                </a:lnTo>
                <a:lnTo>
                  <a:pt x="39733" y="45615"/>
                </a:lnTo>
                <a:lnTo>
                  <a:pt x="44831" y="41529"/>
                </a:lnTo>
                <a:lnTo>
                  <a:pt x="47917" y="35894"/>
                </a:lnTo>
                <a:lnTo>
                  <a:pt x="29463" y="20447"/>
                </a:lnTo>
                <a:close/>
              </a:path>
              <a:path w="293370" h="250825">
                <a:moveTo>
                  <a:pt x="49916" y="20447"/>
                </a:moveTo>
                <a:lnTo>
                  <a:pt x="29463" y="20447"/>
                </a:lnTo>
                <a:lnTo>
                  <a:pt x="47917" y="35894"/>
                </a:lnTo>
                <a:lnTo>
                  <a:pt x="49657" y="32720"/>
                </a:lnTo>
                <a:lnTo>
                  <a:pt x="50673" y="23066"/>
                </a:lnTo>
                <a:lnTo>
                  <a:pt x="49916" y="20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05912" y="2487041"/>
            <a:ext cx="184245" cy="2446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45587" y="2488692"/>
            <a:ext cx="562610" cy="778510"/>
          </a:xfrm>
          <a:custGeom>
            <a:avLst/>
            <a:gdLst/>
            <a:ahLst/>
            <a:cxnLst/>
            <a:rect l="l" t="t" r="r" b="b"/>
            <a:pathLst>
              <a:path w="562609" h="778510">
                <a:moveTo>
                  <a:pt x="20764" y="727932"/>
                </a:moveTo>
                <a:lnTo>
                  <a:pt x="11644" y="731353"/>
                </a:lnTo>
                <a:lnTo>
                  <a:pt x="4286" y="738251"/>
                </a:lnTo>
                <a:lnTo>
                  <a:pt x="202" y="747466"/>
                </a:lnTo>
                <a:lnTo>
                  <a:pt x="0" y="757205"/>
                </a:lnTo>
                <a:lnTo>
                  <a:pt x="3464" y="766325"/>
                </a:lnTo>
                <a:lnTo>
                  <a:pt x="10382" y="773684"/>
                </a:lnTo>
                <a:lnTo>
                  <a:pt x="19597" y="777787"/>
                </a:lnTo>
                <a:lnTo>
                  <a:pt x="29336" y="778033"/>
                </a:lnTo>
                <a:lnTo>
                  <a:pt x="38457" y="774612"/>
                </a:lnTo>
                <a:lnTo>
                  <a:pt x="45815" y="767715"/>
                </a:lnTo>
                <a:lnTo>
                  <a:pt x="49899" y="758499"/>
                </a:lnTo>
                <a:lnTo>
                  <a:pt x="49937" y="756666"/>
                </a:lnTo>
                <a:lnTo>
                  <a:pt x="30194" y="756666"/>
                </a:lnTo>
                <a:lnTo>
                  <a:pt x="19907" y="749300"/>
                </a:lnTo>
                <a:lnTo>
                  <a:pt x="33841" y="729664"/>
                </a:lnTo>
                <a:lnTo>
                  <a:pt x="30503" y="728178"/>
                </a:lnTo>
                <a:lnTo>
                  <a:pt x="20764" y="727932"/>
                </a:lnTo>
                <a:close/>
              </a:path>
              <a:path w="562609" h="778510">
                <a:moveTo>
                  <a:pt x="33841" y="729664"/>
                </a:moveTo>
                <a:lnTo>
                  <a:pt x="19907" y="749300"/>
                </a:lnTo>
                <a:lnTo>
                  <a:pt x="30194" y="756666"/>
                </a:lnTo>
                <a:lnTo>
                  <a:pt x="44154" y="736999"/>
                </a:lnTo>
                <a:lnTo>
                  <a:pt x="39719" y="732282"/>
                </a:lnTo>
                <a:lnTo>
                  <a:pt x="33841" y="729664"/>
                </a:lnTo>
                <a:close/>
              </a:path>
              <a:path w="562609" h="778510">
                <a:moveTo>
                  <a:pt x="44154" y="736999"/>
                </a:moveTo>
                <a:lnTo>
                  <a:pt x="30194" y="756666"/>
                </a:lnTo>
                <a:lnTo>
                  <a:pt x="49937" y="756666"/>
                </a:lnTo>
                <a:lnTo>
                  <a:pt x="50101" y="748760"/>
                </a:lnTo>
                <a:lnTo>
                  <a:pt x="46636" y="739640"/>
                </a:lnTo>
                <a:lnTo>
                  <a:pt x="44154" y="736999"/>
                </a:lnTo>
                <a:close/>
              </a:path>
              <a:path w="562609" h="778510">
                <a:moveTo>
                  <a:pt x="551656" y="0"/>
                </a:moveTo>
                <a:lnTo>
                  <a:pt x="33841" y="729664"/>
                </a:lnTo>
                <a:lnTo>
                  <a:pt x="39719" y="732282"/>
                </a:lnTo>
                <a:lnTo>
                  <a:pt x="44154" y="736999"/>
                </a:lnTo>
                <a:lnTo>
                  <a:pt x="562070" y="7366"/>
                </a:lnTo>
                <a:lnTo>
                  <a:pt x="551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51712" y="3478291"/>
            <a:ext cx="528320" cy="450850"/>
          </a:xfrm>
          <a:custGeom>
            <a:avLst/>
            <a:gdLst/>
            <a:ahLst/>
            <a:cxnLst/>
            <a:rect l="l" t="t" r="r" b="b"/>
            <a:pathLst>
              <a:path w="528320" h="450850">
                <a:moveTo>
                  <a:pt x="47806" y="36007"/>
                </a:moveTo>
                <a:lnTo>
                  <a:pt x="44719" y="41640"/>
                </a:lnTo>
                <a:lnTo>
                  <a:pt x="39611" y="45724"/>
                </a:lnTo>
                <a:lnTo>
                  <a:pt x="519699" y="450834"/>
                </a:lnTo>
                <a:lnTo>
                  <a:pt x="527827" y="441182"/>
                </a:lnTo>
                <a:lnTo>
                  <a:pt x="47806" y="36007"/>
                </a:lnTo>
                <a:close/>
              </a:path>
              <a:path w="528320" h="450850">
                <a:moveTo>
                  <a:pt x="23145" y="0"/>
                </a:moveTo>
                <a:lnTo>
                  <a:pt x="13757" y="2684"/>
                </a:lnTo>
                <a:lnTo>
                  <a:pt x="5857" y="9001"/>
                </a:lnTo>
                <a:lnTo>
                  <a:pt x="1029" y="17809"/>
                </a:lnTo>
                <a:lnTo>
                  <a:pt x="0" y="27463"/>
                </a:lnTo>
                <a:lnTo>
                  <a:pt x="2661" y="36808"/>
                </a:lnTo>
                <a:lnTo>
                  <a:pt x="8905" y="44688"/>
                </a:lnTo>
                <a:lnTo>
                  <a:pt x="17734" y="49587"/>
                </a:lnTo>
                <a:lnTo>
                  <a:pt x="27432" y="50641"/>
                </a:lnTo>
                <a:lnTo>
                  <a:pt x="36820" y="47956"/>
                </a:lnTo>
                <a:lnTo>
                  <a:pt x="39611" y="45724"/>
                </a:lnTo>
                <a:lnTo>
                  <a:pt x="21224" y="30210"/>
                </a:lnTo>
                <a:lnTo>
                  <a:pt x="29352" y="20431"/>
                </a:lnTo>
                <a:lnTo>
                  <a:pt x="49795" y="20431"/>
                </a:lnTo>
                <a:lnTo>
                  <a:pt x="47916" y="13833"/>
                </a:lnTo>
                <a:lnTo>
                  <a:pt x="41671" y="5953"/>
                </a:lnTo>
                <a:lnTo>
                  <a:pt x="32843" y="1053"/>
                </a:lnTo>
                <a:lnTo>
                  <a:pt x="23145" y="0"/>
                </a:lnTo>
                <a:close/>
              </a:path>
              <a:path w="528320" h="450850">
                <a:moveTo>
                  <a:pt x="29352" y="20431"/>
                </a:moveTo>
                <a:lnTo>
                  <a:pt x="21224" y="30210"/>
                </a:lnTo>
                <a:lnTo>
                  <a:pt x="39611" y="45724"/>
                </a:lnTo>
                <a:lnTo>
                  <a:pt x="44719" y="41640"/>
                </a:lnTo>
                <a:lnTo>
                  <a:pt x="47806" y="36007"/>
                </a:lnTo>
                <a:lnTo>
                  <a:pt x="29352" y="20431"/>
                </a:lnTo>
                <a:close/>
              </a:path>
              <a:path w="528320" h="450850">
                <a:moveTo>
                  <a:pt x="49795" y="20431"/>
                </a:moveTo>
                <a:lnTo>
                  <a:pt x="29352" y="20431"/>
                </a:lnTo>
                <a:lnTo>
                  <a:pt x="47806" y="36007"/>
                </a:lnTo>
                <a:lnTo>
                  <a:pt x="49547" y="32831"/>
                </a:lnTo>
                <a:lnTo>
                  <a:pt x="50577" y="23177"/>
                </a:lnTo>
                <a:lnTo>
                  <a:pt x="49795" y="20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57751" y="2057400"/>
            <a:ext cx="2411730" cy="2386330"/>
          </a:xfrm>
          <a:custGeom>
            <a:avLst/>
            <a:gdLst/>
            <a:ahLst/>
            <a:cxnLst/>
            <a:rect l="l" t="t" r="r" b="b"/>
            <a:pathLst>
              <a:path w="2411729" h="2386329">
                <a:moveTo>
                  <a:pt x="0" y="1193038"/>
                </a:moveTo>
                <a:lnTo>
                  <a:pt x="957" y="1145056"/>
                </a:lnTo>
                <a:lnTo>
                  <a:pt x="3805" y="1097554"/>
                </a:lnTo>
                <a:lnTo>
                  <a:pt x="8507" y="1050570"/>
                </a:lnTo>
                <a:lnTo>
                  <a:pt x="15028" y="1004137"/>
                </a:lnTo>
                <a:lnTo>
                  <a:pt x="23331" y="958292"/>
                </a:lnTo>
                <a:lnTo>
                  <a:pt x="33381" y="913071"/>
                </a:lnTo>
                <a:lnTo>
                  <a:pt x="45142" y="868508"/>
                </a:lnTo>
                <a:lnTo>
                  <a:pt x="58577" y="824640"/>
                </a:lnTo>
                <a:lnTo>
                  <a:pt x="73650" y="781503"/>
                </a:lnTo>
                <a:lnTo>
                  <a:pt x="90326" y="739131"/>
                </a:lnTo>
                <a:lnTo>
                  <a:pt x="108569" y="697561"/>
                </a:lnTo>
                <a:lnTo>
                  <a:pt x="128342" y="656828"/>
                </a:lnTo>
                <a:lnTo>
                  <a:pt x="149610" y="616968"/>
                </a:lnTo>
                <a:lnTo>
                  <a:pt x="172336" y="578017"/>
                </a:lnTo>
                <a:lnTo>
                  <a:pt x="196485" y="540010"/>
                </a:lnTo>
                <a:lnTo>
                  <a:pt x="222020" y="502982"/>
                </a:lnTo>
                <a:lnTo>
                  <a:pt x="248906" y="466970"/>
                </a:lnTo>
                <a:lnTo>
                  <a:pt x="277107" y="432010"/>
                </a:lnTo>
                <a:lnTo>
                  <a:pt x="306586" y="398135"/>
                </a:lnTo>
                <a:lnTo>
                  <a:pt x="337307" y="365384"/>
                </a:lnTo>
                <a:lnTo>
                  <a:pt x="369236" y="333790"/>
                </a:lnTo>
                <a:lnTo>
                  <a:pt x="402334" y="303390"/>
                </a:lnTo>
                <a:lnTo>
                  <a:pt x="436568" y="274220"/>
                </a:lnTo>
                <a:lnTo>
                  <a:pt x="471899" y="246314"/>
                </a:lnTo>
                <a:lnTo>
                  <a:pt x="508294" y="219709"/>
                </a:lnTo>
                <a:lnTo>
                  <a:pt x="545715" y="194440"/>
                </a:lnTo>
                <a:lnTo>
                  <a:pt x="584126" y="170543"/>
                </a:lnTo>
                <a:lnTo>
                  <a:pt x="623492" y="148054"/>
                </a:lnTo>
                <a:lnTo>
                  <a:pt x="663777" y="127008"/>
                </a:lnTo>
                <a:lnTo>
                  <a:pt x="704944" y="107441"/>
                </a:lnTo>
                <a:lnTo>
                  <a:pt x="746958" y="89388"/>
                </a:lnTo>
                <a:lnTo>
                  <a:pt x="789782" y="72885"/>
                </a:lnTo>
                <a:lnTo>
                  <a:pt x="833381" y="57969"/>
                </a:lnTo>
                <a:lnTo>
                  <a:pt x="877719" y="44673"/>
                </a:lnTo>
                <a:lnTo>
                  <a:pt x="922759" y="33035"/>
                </a:lnTo>
                <a:lnTo>
                  <a:pt x="968466" y="23089"/>
                </a:lnTo>
                <a:lnTo>
                  <a:pt x="1014803" y="14872"/>
                </a:lnTo>
                <a:lnTo>
                  <a:pt x="1061735" y="8419"/>
                </a:lnTo>
                <a:lnTo>
                  <a:pt x="1109225" y="3765"/>
                </a:lnTo>
                <a:lnTo>
                  <a:pt x="1157238" y="947"/>
                </a:lnTo>
                <a:lnTo>
                  <a:pt x="1205738" y="0"/>
                </a:lnTo>
                <a:lnTo>
                  <a:pt x="1254228" y="947"/>
                </a:lnTo>
                <a:lnTo>
                  <a:pt x="1302233" y="3765"/>
                </a:lnTo>
                <a:lnTo>
                  <a:pt x="1349716" y="8419"/>
                </a:lnTo>
                <a:lnTo>
                  <a:pt x="1396642" y="14872"/>
                </a:lnTo>
                <a:lnTo>
                  <a:pt x="1442974" y="23089"/>
                </a:lnTo>
                <a:lnTo>
                  <a:pt x="1488675" y="33035"/>
                </a:lnTo>
                <a:lnTo>
                  <a:pt x="1533711" y="44673"/>
                </a:lnTo>
                <a:lnTo>
                  <a:pt x="1578045" y="57969"/>
                </a:lnTo>
                <a:lnTo>
                  <a:pt x="1621642" y="72885"/>
                </a:lnTo>
                <a:lnTo>
                  <a:pt x="1664464" y="89388"/>
                </a:lnTo>
                <a:lnTo>
                  <a:pt x="1706476" y="107441"/>
                </a:lnTo>
                <a:lnTo>
                  <a:pt x="1747642" y="127008"/>
                </a:lnTo>
                <a:lnTo>
                  <a:pt x="1787926" y="148054"/>
                </a:lnTo>
                <a:lnTo>
                  <a:pt x="1827292" y="170543"/>
                </a:lnTo>
                <a:lnTo>
                  <a:pt x="1865704" y="194440"/>
                </a:lnTo>
                <a:lnTo>
                  <a:pt x="1903126" y="219709"/>
                </a:lnTo>
                <a:lnTo>
                  <a:pt x="1939521" y="246314"/>
                </a:lnTo>
                <a:lnTo>
                  <a:pt x="1974855" y="274220"/>
                </a:lnTo>
                <a:lnTo>
                  <a:pt x="2009090" y="303390"/>
                </a:lnTo>
                <a:lnTo>
                  <a:pt x="2042191" y="333790"/>
                </a:lnTo>
                <a:lnTo>
                  <a:pt x="2074121" y="365384"/>
                </a:lnTo>
                <a:lnTo>
                  <a:pt x="2104845" y="398135"/>
                </a:lnTo>
                <a:lnTo>
                  <a:pt x="2134327" y="432010"/>
                </a:lnTo>
                <a:lnTo>
                  <a:pt x="2162530" y="466970"/>
                </a:lnTo>
                <a:lnTo>
                  <a:pt x="2189419" y="502982"/>
                </a:lnTo>
                <a:lnTo>
                  <a:pt x="2214958" y="540010"/>
                </a:lnTo>
                <a:lnTo>
                  <a:pt x="2239110" y="578017"/>
                </a:lnTo>
                <a:lnTo>
                  <a:pt x="2261839" y="616968"/>
                </a:lnTo>
                <a:lnTo>
                  <a:pt x="2283110" y="656828"/>
                </a:lnTo>
                <a:lnTo>
                  <a:pt x="2302886" y="697561"/>
                </a:lnTo>
                <a:lnTo>
                  <a:pt x="2321132" y="739131"/>
                </a:lnTo>
                <a:lnTo>
                  <a:pt x="2337810" y="781503"/>
                </a:lnTo>
                <a:lnTo>
                  <a:pt x="2352887" y="824640"/>
                </a:lnTo>
                <a:lnTo>
                  <a:pt x="2366324" y="868508"/>
                </a:lnTo>
                <a:lnTo>
                  <a:pt x="2378087" y="913071"/>
                </a:lnTo>
                <a:lnTo>
                  <a:pt x="2388139" y="958292"/>
                </a:lnTo>
                <a:lnTo>
                  <a:pt x="2396444" y="1004137"/>
                </a:lnTo>
                <a:lnTo>
                  <a:pt x="2402966" y="1050570"/>
                </a:lnTo>
                <a:lnTo>
                  <a:pt x="2407670" y="1097554"/>
                </a:lnTo>
                <a:lnTo>
                  <a:pt x="2410518" y="1145056"/>
                </a:lnTo>
                <a:lnTo>
                  <a:pt x="2411476" y="1193038"/>
                </a:lnTo>
                <a:lnTo>
                  <a:pt x="2410518" y="1241019"/>
                </a:lnTo>
                <a:lnTo>
                  <a:pt x="2407670" y="1288521"/>
                </a:lnTo>
                <a:lnTo>
                  <a:pt x="2402966" y="1335505"/>
                </a:lnTo>
                <a:lnTo>
                  <a:pt x="2396444" y="1381938"/>
                </a:lnTo>
                <a:lnTo>
                  <a:pt x="2388139" y="1427783"/>
                </a:lnTo>
                <a:lnTo>
                  <a:pt x="2378087" y="1473004"/>
                </a:lnTo>
                <a:lnTo>
                  <a:pt x="2366324" y="1517567"/>
                </a:lnTo>
                <a:lnTo>
                  <a:pt x="2352887" y="1561435"/>
                </a:lnTo>
                <a:lnTo>
                  <a:pt x="2337810" y="1604572"/>
                </a:lnTo>
                <a:lnTo>
                  <a:pt x="2321132" y="1646944"/>
                </a:lnTo>
                <a:lnTo>
                  <a:pt x="2302886" y="1688514"/>
                </a:lnTo>
                <a:lnTo>
                  <a:pt x="2283110" y="1729247"/>
                </a:lnTo>
                <a:lnTo>
                  <a:pt x="2261839" y="1769107"/>
                </a:lnTo>
                <a:lnTo>
                  <a:pt x="2239110" y="1808058"/>
                </a:lnTo>
                <a:lnTo>
                  <a:pt x="2214958" y="1846065"/>
                </a:lnTo>
                <a:lnTo>
                  <a:pt x="2189419" y="1883093"/>
                </a:lnTo>
                <a:lnTo>
                  <a:pt x="2162530" y="1919105"/>
                </a:lnTo>
                <a:lnTo>
                  <a:pt x="2134327" y="1954065"/>
                </a:lnTo>
                <a:lnTo>
                  <a:pt x="2104845" y="1987940"/>
                </a:lnTo>
                <a:lnTo>
                  <a:pt x="2074121" y="2020691"/>
                </a:lnTo>
                <a:lnTo>
                  <a:pt x="2042191" y="2052285"/>
                </a:lnTo>
                <a:lnTo>
                  <a:pt x="2009090" y="2082685"/>
                </a:lnTo>
                <a:lnTo>
                  <a:pt x="1974855" y="2111855"/>
                </a:lnTo>
                <a:lnTo>
                  <a:pt x="1939521" y="2139761"/>
                </a:lnTo>
                <a:lnTo>
                  <a:pt x="1903126" y="2166366"/>
                </a:lnTo>
                <a:lnTo>
                  <a:pt x="1865704" y="2191635"/>
                </a:lnTo>
                <a:lnTo>
                  <a:pt x="1827292" y="2215532"/>
                </a:lnTo>
                <a:lnTo>
                  <a:pt x="1787926" y="2238021"/>
                </a:lnTo>
                <a:lnTo>
                  <a:pt x="1747642" y="2259067"/>
                </a:lnTo>
                <a:lnTo>
                  <a:pt x="1706476" y="2278634"/>
                </a:lnTo>
                <a:lnTo>
                  <a:pt x="1664464" y="2296687"/>
                </a:lnTo>
                <a:lnTo>
                  <a:pt x="1621642" y="2313190"/>
                </a:lnTo>
                <a:lnTo>
                  <a:pt x="1578045" y="2328106"/>
                </a:lnTo>
                <a:lnTo>
                  <a:pt x="1533711" y="2341402"/>
                </a:lnTo>
                <a:lnTo>
                  <a:pt x="1488675" y="2353040"/>
                </a:lnTo>
                <a:lnTo>
                  <a:pt x="1442974" y="2362986"/>
                </a:lnTo>
                <a:lnTo>
                  <a:pt x="1396642" y="2371203"/>
                </a:lnTo>
                <a:lnTo>
                  <a:pt x="1349716" y="2377656"/>
                </a:lnTo>
                <a:lnTo>
                  <a:pt x="1302233" y="2382310"/>
                </a:lnTo>
                <a:lnTo>
                  <a:pt x="1254228" y="2385128"/>
                </a:lnTo>
                <a:lnTo>
                  <a:pt x="1205738" y="2386076"/>
                </a:lnTo>
                <a:lnTo>
                  <a:pt x="1157238" y="2385128"/>
                </a:lnTo>
                <a:lnTo>
                  <a:pt x="1109225" y="2382310"/>
                </a:lnTo>
                <a:lnTo>
                  <a:pt x="1061735" y="2377656"/>
                </a:lnTo>
                <a:lnTo>
                  <a:pt x="1014803" y="2371203"/>
                </a:lnTo>
                <a:lnTo>
                  <a:pt x="968466" y="2362986"/>
                </a:lnTo>
                <a:lnTo>
                  <a:pt x="922759" y="2353040"/>
                </a:lnTo>
                <a:lnTo>
                  <a:pt x="877719" y="2341402"/>
                </a:lnTo>
                <a:lnTo>
                  <a:pt x="833381" y="2328106"/>
                </a:lnTo>
                <a:lnTo>
                  <a:pt x="789782" y="2313190"/>
                </a:lnTo>
                <a:lnTo>
                  <a:pt x="746958" y="2296687"/>
                </a:lnTo>
                <a:lnTo>
                  <a:pt x="704944" y="2278634"/>
                </a:lnTo>
                <a:lnTo>
                  <a:pt x="663777" y="2259067"/>
                </a:lnTo>
                <a:lnTo>
                  <a:pt x="623492" y="2238021"/>
                </a:lnTo>
                <a:lnTo>
                  <a:pt x="584126" y="2215532"/>
                </a:lnTo>
                <a:lnTo>
                  <a:pt x="545715" y="2191635"/>
                </a:lnTo>
                <a:lnTo>
                  <a:pt x="508294" y="2166366"/>
                </a:lnTo>
                <a:lnTo>
                  <a:pt x="471899" y="2139761"/>
                </a:lnTo>
                <a:lnTo>
                  <a:pt x="436568" y="2111855"/>
                </a:lnTo>
                <a:lnTo>
                  <a:pt x="402334" y="2082685"/>
                </a:lnTo>
                <a:lnTo>
                  <a:pt x="369236" y="2052285"/>
                </a:lnTo>
                <a:lnTo>
                  <a:pt x="337307" y="2020691"/>
                </a:lnTo>
                <a:lnTo>
                  <a:pt x="306586" y="1987940"/>
                </a:lnTo>
                <a:lnTo>
                  <a:pt x="277107" y="1954065"/>
                </a:lnTo>
                <a:lnTo>
                  <a:pt x="248906" y="1919105"/>
                </a:lnTo>
                <a:lnTo>
                  <a:pt x="222020" y="1883093"/>
                </a:lnTo>
                <a:lnTo>
                  <a:pt x="196485" y="1846065"/>
                </a:lnTo>
                <a:lnTo>
                  <a:pt x="172336" y="1808058"/>
                </a:lnTo>
                <a:lnTo>
                  <a:pt x="149610" y="1769107"/>
                </a:lnTo>
                <a:lnTo>
                  <a:pt x="128342" y="1729247"/>
                </a:lnTo>
                <a:lnTo>
                  <a:pt x="108569" y="1688514"/>
                </a:lnTo>
                <a:lnTo>
                  <a:pt x="90326" y="1646944"/>
                </a:lnTo>
                <a:lnTo>
                  <a:pt x="73650" y="1604572"/>
                </a:lnTo>
                <a:lnTo>
                  <a:pt x="58577" y="1561435"/>
                </a:lnTo>
                <a:lnTo>
                  <a:pt x="45142" y="1517567"/>
                </a:lnTo>
                <a:lnTo>
                  <a:pt x="33381" y="1473004"/>
                </a:lnTo>
                <a:lnTo>
                  <a:pt x="23331" y="1427783"/>
                </a:lnTo>
                <a:lnTo>
                  <a:pt x="15028" y="1381938"/>
                </a:lnTo>
                <a:lnTo>
                  <a:pt x="8507" y="1335505"/>
                </a:lnTo>
                <a:lnTo>
                  <a:pt x="3805" y="1288521"/>
                </a:lnTo>
                <a:lnTo>
                  <a:pt x="957" y="1241019"/>
                </a:lnTo>
                <a:lnTo>
                  <a:pt x="0" y="119303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9900" y="1317561"/>
            <a:ext cx="3683000" cy="51483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5137" y="1312925"/>
            <a:ext cx="3692525" cy="5158105"/>
          </a:xfrm>
          <a:custGeom>
            <a:avLst/>
            <a:gdLst/>
            <a:ahLst/>
            <a:cxnLst/>
            <a:rect l="l" t="t" r="r" b="b"/>
            <a:pathLst>
              <a:path w="3692525" h="5158105">
                <a:moveTo>
                  <a:pt x="0" y="5157724"/>
                </a:moveTo>
                <a:lnTo>
                  <a:pt x="3692525" y="5157724"/>
                </a:lnTo>
                <a:lnTo>
                  <a:pt x="3692525" y="0"/>
                </a:lnTo>
                <a:lnTo>
                  <a:pt x="0" y="0"/>
                </a:lnTo>
                <a:lnTo>
                  <a:pt x="0" y="515772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36875" y="2011426"/>
            <a:ext cx="768350" cy="739775"/>
          </a:xfrm>
          <a:custGeom>
            <a:avLst/>
            <a:gdLst/>
            <a:ahLst/>
            <a:cxnLst/>
            <a:rect l="l" t="t" r="r" b="b"/>
            <a:pathLst>
              <a:path w="768350" h="739775">
                <a:moveTo>
                  <a:pt x="0" y="369824"/>
                </a:moveTo>
                <a:lnTo>
                  <a:pt x="2992" y="323415"/>
                </a:lnTo>
                <a:lnTo>
                  <a:pt x="11730" y="278732"/>
                </a:lnTo>
                <a:lnTo>
                  <a:pt x="25854" y="236120"/>
                </a:lnTo>
                <a:lnTo>
                  <a:pt x="45003" y="195925"/>
                </a:lnTo>
                <a:lnTo>
                  <a:pt x="68819" y="158494"/>
                </a:lnTo>
                <a:lnTo>
                  <a:pt x="96942" y="124171"/>
                </a:lnTo>
                <a:lnTo>
                  <a:pt x="129011" y="93302"/>
                </a:lnTo>
                <a:lnTo>
                  <a:pt x="164668" y="66234"/>
                </a:lnTo>
                <a:lnTo>
                  <a:pt x="203553" y="43312"/>
                </a:lnTo>
                <a:lnTo>
                  <a:pt x="245305" y="24881"/>
                </a:lnTo>
                <a:lnTo>
                  <a:pt x="289566" y="11289"/>
                </a:lnTo>
                <a:lnTo>
                  <a:pt x="335976" y="2879"/>
                </a:lnTo>
                <a:lnTo>
                  <a:pt x="384175" y="0"/>
                </a:lnTo>
                <a:lnTo>
                  <a:pt x="432373" y="2879"/>
                </a:lnTo>
                <a:lnTo>
                  <a:pt x="478783" y="11289"/>
                </a:lnTo>
                <a:lnTo>
                  <a:pt x="523044" y="24881"/>
                </a:lnTo>
                <a:lnTo>
                  <a:pt x="564796" y="43312"/>
                </a:lnTo>
                <a:lnTo>
                  <a:pt x="603681" y="66234"/>
                </a:lnTo>
                <a:lnTo>
                  <a:pt x="639338" y="93302"/>
                </a:lnTo>
                <a:lnTo>
                  <a:pt x="671407" y="124171"/>
                </a:lnTo>
                <a:lnTo>
                  <a:pt x="699530" y="158494"/>
                </a:lnTo>
                <a:lnTo>
                  <a:pt x="723346" y="195925"/>
                </a:lnTo>
                <a:lnTo>
                  <a:pt x="742495" y="236120"/>
                </a:lnTo>
                <a:lnTo>
                  <a:pt x="756619" y="278732"/>
                </a:lnTo>
                <a:lnTo>
                  <a:pt x="765357" y="323415"/>
                </a:lnTo>
                <a:lnTo>
                  <a:pt x="768350" y="369824"/>
                </a:lnTo>
                <a:lnTo>
                  <a:pt x="765357" y="416234"/>
                </a:lnTo>
                <a:lnTo>
                  <a:pt x="756619" y="460923"/>
                </a:lnTo>
                <a:lnTo>
                  <a:pt x="742495" y="503544"/>
                </a:lnTo>
                <a:lnTo>
                  <a:pt x="723346" y="543750"/>
                </a:lnTo>
                <a:lnTo>
                  <a:pt x="699530" y="581195"/>
                </a:lnTo>
                <a:lnTo>
                  <a:pt x="671407" y="615533"/>
                </a:lnTo>
                <a:lnTo>
                  <a:pt x="639338" y="646416"/>
                </a:lnTo>
                <a:lnTo>
                  <a:pt x="603681" y="673498"/>
                </a:lnTo>
                <a:lnTo>
                  <a:pt x="564796" y="696434"/>
                </a:lnTo>
                <a:lnTo>
                  <a:pt x="523044" y="714876"/>
                </a:lnTo>
                <a:lnTo>
                  <a:pt x="478783" y="728477"/>
                </a:lnTo>
                <a:lnTo>
                  <a:pt x="432373" y="736892"/>
                </a:lnTo>
                <a:lnTo>
                  <a:pt x="384175" y="739775"/>
                </a:lnTo>
                <a:lnTo>
                  <a:pt x="335976" y="736892"/>
                </a:lnTo>
                <a:lnTo>
                  <a:pt x="289566" y="728477"/>
                </a:lnTo>
                <a:lnTo>
                  <a:pt x="245305" y="714876"/>
                </a:lnTo>
                <a:lnTo>
                  <a:pt x="203553" y="696434"/>
                </a:lnTo>
                <a:lnTo>
                  <a:pt x="164668" y="673498"/>
                </a:lnTo>
                <a:lnTo>
                  <a:pt x="129011" y="646416"/>
                </a:lnTo>
                <a:lnTo>
                  <a:pt x="96942" y="615533"/>
                </a:lnTo>
                <a:lnTo>
                  <a:pt x="68819" y="581195"/>
                </a:lnTo>
                <a:lnTo>
                  <a:pt x="45003" y="543750"/>
                </a:lnTo>
                <a:lnTo>
                  <a:pt x="25854" y="503544"/>
                </a:lnTo>
                <a:lnTo>
                  <a:pt x="11730" y="460923"/>
                </a:lnTo>
                <a:lnTo>
                  <a:pt x="2992" y="416234"/>
                </a:lnTo>
                <a:lnTo>
                  <a:pt x="0" y="36982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17672" y="2377566"/>
            <a:ext cx="701928" cy="518033"/>
          </a:xfrm>
          <a:custGeom>
            <a:avLst/>
            <a:gdLst/>
            <a:ahLst/>
            <a:cxnLst/>
            <a:rect l="l" t="t" r="r" b="b"/>
            <a:pathLst>
              <a:path w="941704" h="619760">
                <a:moveTo>
                  <a:pt x="831892" y="555396"/>
                </a:moveTo>
                <a:lnTo>
                  <a:pt x="800607" y="603123"/>
                </a:lnTo>
                <a:lnTo>
                  <a:pt x="941577" y="619633"/>
                </a:lnTo>
                <a:lnTo>
                  <a:pt x="908255" y="562356"/>
                </a:lnTo>
                <a:lnTo>
                  <a:pt x="842517" y="562356"/>
                </a:lnTo>
                <a:lnTo>
                  <a:pt x="831892" y="555396"/>
                </a:lnTo>
                <a:close/>
              </a:path>
              <a:path w="941704" h="619760">
                <a:moveTo>
                  <a:pt x="838881" y="544734"/>
                </a:moveTo>
                <a:lnTo>
                  <a:pt x="831892" y="555396"/>
                </a:lnTo>
                <a:lnTo>
                  <a:pt x="842517" y="562356"/>
                </a:lnTo>
                <a:lnTo>
                  <a:pt x="849502" y="551688"/>
                </a:lnTo>
                <a:lnTo>
                  <a:pt x="838881" y="544734"/>
                </a:lnTo>
                <a:close/>
              </a:path>
              <a:path w="941704" h="619760">
                <a:moveTo>
                  <a:pt x="870203" y="496950"/>
                </a:moveTo>
                <a:lnTo>
                  <a:pt x="838881" y="544734"/>
                </a:lnTo>
                <a:lnTo>
                  <a:pt x="849502" y="551688"/>
                </a:lnTo>
                <a:lnTo>
                  <a:pt x="842517" y="562356"/>
                </a:lnTo>
                <a:lnTo>
                  <a:pt x="908255" y="562356"/>
                </a:lnTo>
                <a:lnTo>
                  <a:pt x="870203" y="496950"/>
                </a:lnTo>
                <a:close/>
              </a:path>
              <a:path w="941704" h="619760">
                <a:moveTo>
                  <a:pt x="6857" y="0"/>
                </a:moveTo>
                <a:lnTo>
                  <a:pt x="0" y="10541"/>
                </a:lnTo>
                <a:lnTo>
                  <a:pt x="831892" y="555396"/>
                </a:lnTo>
                <a:lnTo>
                  <a:pt x="838881" y="544734"/>
                </a:lnTo>
                <a:lnTo>
                  <a:pt x="68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78800" y="506476"/>
            <a:ext cx="763587" cy="2317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86801" y="180975"/>
            <a:ext cx="763587" cy="2317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8753475" y="6474789"/>
            <a:ext cx="24892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lang="ru-RU" dirty="0" smtClean="0"/>
              <a:t>9</a:t>
            </a:r>
            <a:endParaRPr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6074235" y="2487041"/>
            <a:ext cx="24943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43422" y="3927602"/>
            <a:ext cx="2373248" cy="793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55195" y="2267080"/>
            <a:ext cx="238880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299720">
              <a:lnSpc>
                <a:spcPts val="1400"/>
              </a:lnSpc>
            </a:pPr>
            <a:r>
              <a:rPr lang="ru-RU" sz="1400" spc="-10" dirty="0">
                <a:latin typeface="Arial"/>
                <a:cs typeface="Arial"/>
              </a:rPr>
              <a:t>Невывернутая  </a:t>
            </a:r>
            <a:r>
              <a:rPr lang="ru-RU" sz="1400" dirty="0">
                <a:latin typeface="Arial"/>
                <a:cs typeface="Arial"/>
              </a:rPr>
              <a:t>часть</a:t>
            </a:r>
            <a:r>
              <a:rPr lang="ru-RU" sz="1400" spc="-80" dirty="0">
                <a:latin typeface="Arial"/>
                <a:cs typeface="Arial"/>
              </a:rPr>
              <a:t> </a:t>
            </a:r>
            <a:r>
              <a:rPr lang="ru-RU" sz="1400" spc="-10" dirty="0">
                <a:latin typeface="Arial"/>
                <a:cs typeface="Arial"/>
              </a:rPr>
              <a:t>инвагинатора,</a:t>
            </a:r>
            <a:endParaRPr lang="ru-RU" sz="1400" dirty="0">
              <a:latin typeface="Arial"/>
              <a:cs typeface="Arial"/>
            </a:endParaRPr>
          </a:p>
          <a:p>
            <a:pPr marR="299720">
              <a:lnSpc>
                <a:spcPts val="1400"/>
              </a:lnSpc>
            </a:pPr>
            <a:r>
              <a:rPr lang="ru-RU" sz="1400" dirty="0">
                <a:latin typeface="Arial"/>
                <a:cs typeface="Arial"/>
              </a:rPr>
              <a:t>собранная на</a:t>
            </a:r>
            <a:r>
              <a:rPr lang="ru-RU" sz="1400" spc="-120" dirty="0">
                <a:latin typeface="Arial"/>
                <a:cs typeface="Arial"/>
              </a:rPr>
              <a:t> </a:t>
            </a:r>
            <a:r>
              <a:rPr lang="ru-RU" sz="1400" spc="-5" dirty="0">
                <a:latin typeface="Arial"/>
                <a:cs typeface="Arial"/>
              </a:rPr>
              <a:t>конце  </a:t>
            </a:r>
            <a:r>
              <a:rPr lang="ru-RU" sz="1400" spc="-5" dirty="0" smtClean="0">
                <a:latin typeface="Arial"/>
                <a:cs typeface="Arial"/>
              </a:rPr>
              <a:t>эндоскопа</a:t>
            </a:r>
            <a:endParaRPr lang="ru-RU" sz="1400" dirty="0">
              <a:latin typeface="Arial"/>
              <a:cs typeface="Arial"/>
            </a:endParaRPr>
          </a:p>
        </p:txBody>
      </p:sp>
      <p:sp>
        <p:nvSpPr>
          <p:cNvPr id="33" name="object 4"/>
          <p:cNvSpPr txBox="1"/>
          <p:nvPr/>
        </p:nvSpPr>
        <p:spPr>
          <a:xfrm>
            <a:off x="6834152" y="3741653"/>
            <a:ext cx="1647189" cy="3718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00"/>
              </a:spcBef>
            </a:pPr>
            <a:r>
              <a:rPr sz="1400" spc="-5" dirty="0" err="1" smtClean="0">
                <a:latin typeface="Arial"/>
                <a:cs typeface="Arial"/>
              </a:rPr>
              <a:t>Вывернутая</a:t>
            </a:r>
            <a:r>
              <a:rPr lang="ru-RU" sz="1400" dirty="0">
                <a:latin typeface="Arial"/>
                <a:cs typeface="Arial"/>
              </a:rPr>
              <a:t> </a:t>
            </a:r>
            <a:r>
              <a:rPr sz="1400" dirty="0" err="1" smtClean="0">
                <a:latin typeface="Arial"/>
                <a:cs typeface="Arial"/>
              </a:rPr>
              <a:t>часть</a:t>
            </a:r>
            <a:r>
              <a:rPr sz="1400" spc="-114" dirty="0" smtClean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инвагинатора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7362" y="880646"/>
            <a:ext cx="8256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spc="-5" dirty="0" smtClean="0">
                <a:latin typeface="Arial"/>
                <a:cs typeface="Arial"/>
              </a:rPr>
              <a:t>9. Первый </a:t>
            </a:r>
            <a:r>
              <a:rPr lang="ru-RU" sz="1600" b="1" spc="-5" dirty="0" err="1" smtClean="0">
                <a:latin typeface="Arial"/>
                <a:cs typeface="Arial"/>
              </a:rPr>
              <a:t>дву</a:t>
            </a:r>
            <a:r>
              <a:rPr lang="ru-RU" sz="1600" b="1" spc="50" dirty="0" err="1" smtClean="0">
                <a:latin typeface="Arial"/>
                <a:cs typeface="Arial"/>
              </a:rPr>
              <a:t>сильный</a:t>
            </a:r>
            <a:r>
              <a:rPr lang="ru-RU" sz="1600" b="1" spc="50" dirty="0" smtClean="0">
                <a:latin typeface="Arial"/>
                <a:cs typeface="Arial"/>
              </a:rPr>
              <a:t> </a:t>
            </a:r>
            <a:r>
              <a:rPr lang="ru-RU" sz="1600" b="1" spc="-20" dirty="0" smtClean="0">
                <a:latin typeface="Arial"/>
                <a:cs typeface="Arial"/>
              </a:rPr>
              <a:t>колоноскоп</a:t>
            </a:r>
            <a:endParaRPr lang="en-US" sz="1600" dirty="0"/>
          </a:p>
        </p:txBody>
      </p:sp>
      <p:sp>
        <p:nvSpPr>
          <p:cNvPr id="26" name="object 23"/>
          <p:cNvSpPr txBox="1"/>
          <p:nvPr/>
        </p:nvSpPr>
        <p:spPr>
          <a:xfrm>
            <a:off x="487362" y="188912"/>
            <a:ext cx="7533005" cy="562975"/>
          </a:xfrm>
          <a:prstGeom prst="rect">
            <a:avLst/>
          </a:prstGeom>
          <a:solidFill>
            <a:srgbClr val="5CD430"/>
          </a:solidFill>
        </p:spPr>
        <p:txBody>
          <a:bodyPr vert="horz" wrap="square" lIns="0" tIns="39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1600" b="1" i="1" spc="-5" dirty="0" err="1" smtClean="0">
                <a:latin typeface="Arial"/>
                <a:cs typeface="Arial"/>
              </a:rPr>
              <a:t>Перспективы</a:t>
            </a:r>
            <a:r>
              <a:rPr sz="1600" b="1" i="1" spc="-5" dirty="0" smtClean="0">
                <a:latin typeface="Arial"/>
                <a:cs typeface="Arial"/>
              </a:rPr>
              <a:t> </a:t>
            </a:r>
            <a:r>
              <a:rPr lang="ru-RU" sz="1600" b="1" i="1" spc="-5" dirty="0" smtClean="0">
                <a:latin typeface="Arial"/>
                <a:cs typeface="Arial"/>
              </a:rPr>
              <a:t>скрининга и лечения </a:t>
            </a:r>
            <a:r>
              <a:rPr lang="ru-RU" sz="1600" b="1" i="1" spc="-25" dirty="0" smtClean="0">
                <a:latin typeface="Arial"/>
                <a:cs typeface="Arial"/>
              </a:rPr>
              <a:t>рака колон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b="1" i="1" spc="-5" dirty="0">
                <a:latin typeface="Arial"/>
                <a:cs typeface="Arial"/>
              </a:rPr>
              <a:t>Часть 3. Амануальный метод интубационной колоноскопии</a:t>
            </a:r>
          </a:p>
        </p:txBody>
      </p:sp>
      <p:sp>
        <p:nvSpPr>
          <p:cNvPr id="28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9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6028</TotalTime>
  <Words>2212</Words>
  <Application>Microsoft Office PowerPoint</Application>
  <PresentationFormat>Экран (4:3)</PresentationFormat>
  <Paragraphs>190</Paragraphs>
  <Slides>15</Slides>
  <Notes>1</Notes>
  <HiddenSlides>0</HiddenSlides>
  <MMClips>2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CCC</dc:creator>
  <cp:lastModifiedBy>User</cp:lastModifiedBy>
  <cp:revision>340</cp:revision>
  <dcterms:created xsi:type="dcterms:W3CDTF">2018-07-01T12:57:38Z</dcterms:created>
  <dcterms:modified xsi:type="dcterms:W3CDTF">2018-08-03T04:46:42Z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2014-02-21T00:00:00Z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2018-07-01T00:00:00Z</vt:filetime>
  </property>
</Properties>
</file>